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3" r:id="rId3"/>
    <p:sldId id="291" r:id="rId4"/>
    <p:sldId id="294" r:id="rId5"/>
    <p:sldId id="295" r:id="rId6"/>
    <p:sldId id="284" r:id="rId7"/>
    <p:sldId id="296" r:id="rId8"/>
    <p:sldId id="297" r:id="rId9"/>
    <p:sldId id="299" r:id="rId10"/>
    <p:sldId id="298" r:id="rId1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CC5"/>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94"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84B654-E555-442E-93A9-CA9D2E74B3D8}"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30416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4B654-E555-442E-93A9-CA9D2E74B3D8}"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317315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4B654-E555-442E-93A9-CA9D2E74B3D8}"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7891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4B654-E555-442E-93A9-CA9D2E74B3D8}"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3947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4B654-E555-442E-93A9-CA9D2E74B3D8}"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261552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84B654-E555-442E-93A9-CA9D2E74B3D8}"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344917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84B654-E555-442E-93A9-CA9D2E74B3D8}"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8799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84B654-E555-442E-93A9-CA9D2E74B3D8}"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15268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4B654-E555-442E-93A9-CA9D2E74B3D8}"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378584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4B654-E555-442E-93A9-CA9D2E74B3D8}"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87708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4B654-E555-442E-93A9-CA9D2E74B3D8}"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3BCF1-1CDD-4D26-940D-09D258352BA6}" type="slidenum">
              <a:rPr lang="en-US" smtClean="0"/>
              <a:t>‹#›</a:t>
            </a:fld>
            <a:endParaRPr lang="en-US"/>
          </a:p>
        </p:txBody>
      </p:sp>
    </p:spTree>
    <p:extLst>
      <p:ext uri="{BB962C8B-B14F-4D97-AF65-F5344CB8AC3E}">
        <p14:creationId xmlns:p14="http://schemas.microsoft.com/office/powerpoint/2010/main" val="125564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4B654-E555-442E-93A9-CA9D2E74B3D8}" type="datetimeFigureOut">
              <a:rPr lang="en-US" smtClean="0"/>
              <a:t>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3BCF1-1CDD-4D26-940D-09D258352BA6}" type="slidenum">
              <a:rPr lang="en-US" smtClean="0"/>
              <a:t>‹#›</a:t>
            </a:fld>
            <a:endParaRPr lang="en-US"/>
          </a:p>
        </p:txBody>
      </p:sp>
    </p:spTree>
    <p:extLst>
      <p:ext uri="{BB962C8B-B14F-4D97-AF65-F5344CB8AC3E}">
        <p14:creationId xmlns:p14="http://schemas.microsoft.com/office/powerpoint/2010/main" val="117435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actc.org/ridestats/pace/ride-time-calc.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43512"/>
            <a:ext cx="8229600" cy="29854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Instructions for Estimating Riders versus Time</a:t>
            </a:r>
          </a:p>
          <a:p>
            <a:endParaRPr lang="en-US" sz="2000" dirty="0" smtClean="0"/>
          </a:p>
          <a:p>
            <a:pPr marL="342900" indent="-342900">
              <a:buFont typeface="+mj-lt"/>
              <a:buAutoNum type="arabicPeriod"/>
            </a:pPr>
            <a:r>
              <a:rPr lang="en-US" sz="1600" dirty="0" smtClean="0"/>
              <a:t>Using </a:t>
            </a:r>
            <a:r>
              <a:rPr lang="en-US" sz="1600" dirty="0" err="1" smtClean="0"/>
              <a:t>RideWithGPS</a:t>
            </a:r>
            <a:r>
              <a:rPr lang="en-US" sz="1600" dirty="0" smtClean="0"/>
              <a:t>, Ride-</a:t>
            </a:r>
            <a:r>
              <a:rPr lang="en-US" sz="1600" dirty="0" err="1" smtClean="0"/>
              <a:t>Time_Calculator</a:t>
            </a:r>
            <a:r>
              <a:rPr lang="en-US" sz="1600" dirty="0" smtClean="0"/>
              <a:t>, Excel, and </a:t>
            </a:r>
            <a:r>
              <a:rPr lang="en-US" sz="1600" dirty="0" err="1" smtClean="0"/>
              <a:t>Powerpoint</a:t>
            </a:r>
            <a:endParaRPr lang="en-US" sz="1600" dirty="0" smtClean="0"/>
          </a:p>
          <a:p>
            <a:pPr marL="342900" indent="-342900">
              <a:buFont typeface="+mj-lt"/>
              <a:buAutoNum type="arabicPeriod"/>
            </a:pPr>
            <a:r>
              <a:rPr lang="en-US" sz="1600" dirty="0" smtClean="0"/>
              <a:t>Use </a:t>
            </a:r>
            <a:r>
              <a:rPr lang="en-US" sz="1600" dirty="0" err="1" smtClean="0"/>
              <a:t>RideWithGPS</a:t>
            </a:r>
            <a:r>
              <a:rPr lang="en-US" sz="1600" dirty="0" smtClean="0"/>
              <a:t> to come up with a route, or set of routes</a:t>
            </a:r>
          </a:p>
          <a:p>
            <a:pPr marL="342900" indent="-342900">
              <a:buFont typeface="+mj-lt"/>
              <a:buAutoNum type="arabicPeriod"/>
            </a:pPr>
            <a:r>
              <a:rPr lang="en-US" sz="1600" dirty="0" smtClean="0"/>
              <a:t>Select points along the route where you want to know the time that riders will be there, such as at </a:t>
            </a:r>
            <a:r>
              <a:rPr lang="en-US" sz="1600" dirty="0" err="1" smtClean="0"/>
              <a:t>reststops</a:t>
            </a:r>
            <a:endParaRPr lang="en-US" sz="1600" dirty="0" smtClean="0"/>
          </a:p>
          <a:p>
            <a:pPr marL="342900" indent="-342900">
              <a:buFont typeface="+mj-lt"/>
              <a:buAutoNum type="arabicPeriod"/>
            </a:pPr>
            <a:r>
              <a:rPr lang="en-US" sz="1600" dirty="0" smtClean="0"/>
              <a:t>In Excel, create a table of these checkpoints along the route, as shown below</a:t>
            </a:r>
          </a:p>
          <a:p>
            <a:pPr marL="342900" indent="-342900">
              <a:buFont typeface="+mj-lt"/>
              <a:buAutoNum type="arabicPeriod"/>
            </a:pPr>
            <a:r>
              <a:rPr lang="en-US" sz="1600" dirty="0" smtClean="0"/>
              <a:t>Query </a:t>
            </a:r>
            <a:r>
              <a:rPr lang="en-US" sz="1600" dirty="0" err="1" smtClean="0"/>
              <a:t>RideWithGPS</a:t>
            </a:r>
            <a:r>
              <a:rPr lang="en-US" sz="1600" dirty="0" smtClean="0"/>
              <a:t> to get total distance and climbing from the start to each checkpoint</a:t>
            </a:r>
          </a:p>
          <a:p>
            <a:pPr marL="342900" indent="-342900">
              <a:buFont typeface="+mj-lt"/>
              <a:buAutoNum type="arabicPeriod"/>
            </a:pPr>
            <a:r>
              <a:rPr lang="en-US" sz="1600" dirty="0" smtClean="0"/>
              <a:t>Enter the total miles and climbing into the table, for each checkpoint</a:t>
            </a:r>
          </a:p>
          <a:p>
            <a:pPr marL="342900" indent="-342900">
              <a:buFont typeface="+mj-lt"/>
              <a:buAutoNum type="arabicPeriod"/>
            </a:pPr>
            <a:r>
              <a:rPr lang="en-US" sz="1600" dirty="0" smtClean="0"/>
              <a:t>Excel will calculate section miles and climbing</a:t>
            </a:r>
          </a:p>
          <a:p>
            <a:pPr marL="342900" indent="-342900">
              <a:buFont typeface="+mj-lt"/>
              <a:buAutoNum type="arabicPeriod"/>
            </a:pPr>
            <a:endParaRPr lang="en-US"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429000"/>
            <a:ext cx="60388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31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2296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Instructions for Estimating Riders versus Time</a:t>
            </a:r>
          </a:p>
          <a:p>
            <a:endParaRPr lang="en-US" sz="2000" dirty="0" smtClean="0"/>
          </a:p>
          <a:p>
            <a:pPr marL="342900" indent="-342900">
              <a:buFont typeface="+mj-lt"/>
              <a:buAutoNum type="arabicPeriod" startAt="23"/>
            </a:pPr>
            <a:r>
              <a:rPr lang="en-US" sz="1600" dirty="0" smtClean="0"/>
              <a:t>Plot total riders per half hour for each rest stop, together on one plot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18" y="1084263"/>
            <a:ext cx="7453595"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96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43512"/>
            <a:ext cx="8229600" cy="42165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Instructions for Estimating Riders versus Time</a:t>
            </a:r>
          </a:p>
          <a:p>
            <a:endParaRPr lang="en-US" sz="2000" dirty="0" smtClean="0"/>
          </a:p>
          <a:p>
            <a:pPr marL="342900" indent="-342900">
              <a:buFont typeface="+mj-lt"/>
              <a:buAutoNum type="arabicPeriod" startAt="8"/>
            </a:pPr>
            <a:r>
              <a:rPr lang="en-US" sz="1600" dirty="0" smtClean="0"/>
              <a:t>Select a pace range for each route.  ACTC paces are </a:t>
            </a:r>
          </a:p>
          <a:p>
            <a:pPr marL="800100" lvl="1" indent="-342900">
              <a:buFont typeface="Arial" panose="020B0604020202020204" pitchFamily="34" charset="0"/>
              <a:buChar char="•"/>
            </a:pPr>
            <a:r>
              <a:rPr lang="en-US" sz="1600" dirty="0"/>
              <a:t>B</a:t>
            </a:r>
            <a:r>
              <a:rPr lang="en-US" sz="1600" dirty="0" smtClean="0"/>
              <a:t> (brisk)</a:t>
            </a:r>
          </a:p>
          <a:p>
            <a:pPr marL="800100" lvl="1" indent="-342900">
              <a:buFont typeface="Arial" panose="020B0604020202020204" pitchFamily="34" charset="0"/>
              <a:buChar char="•"/>
            </a:pPr>
            <a:r>
              <a:rPr lang="en-US" sz="1600" dirty="0" smtClean="0"/>
              <a:t>MB (moderate brisk)</a:t>
            </a:r>
          </a:p>
          <a:p>
            <a:pPr marL="800100" lvl="1" indent="-342900">
              <a:buFont typeface="Arial" panose="020B0604020202020204" pitchFamily="34" charset="0"/>
              <a:buChar char="•"/>
            </a:pPr>
            <a:r>
              <a:rPr lang="en-US" sz="1600" dirty="0" smtClean="0"/>
              <a:t>M (moderate)</a:t>
            </a:r>
          </a:p>
          <a:p>
            <a:pPr marL="800100" lvl="1" indent="-342900">
              <a:buFont typeface="Arial" panose="020B0604020202020204" pitchFamily="34" charset="0"/>
              <a:buChar char="•"/>
            </a:pPr>
            <a:r>
              <a:rPr lang="en-US" sz="1600" dirty="0" smtClean="0"/>
              <a:t>LM (leisurely moderate)</a:t>
            </a:r>
          </a:p>
          <a:p>
            <a:pPr marL="800100" lvl="1" indent="-342900">
              <a:buFont typeface="Arial" panose="020B0604020202020204" pitchFamily="34" charset="0"/>
              <a:buChar char="•"/>
            </a:pPr>
            <a:r>
              <a:rPr lang="en-US" sz="1600" dirty="0" smtClean="0"/>
              <a:t>L (leisurely)</a:t>
            </a:r>
          </a:p>
          <a:p>
            <a:pPr marL="342900" indent="-342900">
              <a:buFont typeface="+mj-lt"/>
              <a:buAutoNum type="arabicPeriod" startAt="8"/>
            </a:pPr>
            <a:r>
              <a:rPr lang="en-US" sz="1600" dirty="0" smtClean="0"/>
              <a:t>Select a riding factor .  Riding factor is riding time divided by total time</a:t>
            </a:r>
          </a:p>
          <a:p>
            <a:pPr marL="800100" lvl="1" indent="-342900">
              <a:buFont typeface="Arial" panose="020B0604020202020204" pitchFamily="34" charset="0"/>
              <a:buChar char="•"/>
            </a:pPr>
            <a:r>
              <a:rPr lang="en-US" sz="1600" dirty="0" smtClean="0"/>
              <a:t>90% (very short rest stops )</a:t>
            </a:r>
          </a:p>
          <a:p>
            <a:pPr marL="742950" lvl="1" indent="-285750">
              <a:buFont typeface="Arial" panose="020B0604020202020204" pitchFamily="34" charset="0"/>
              <a:buChar char="•"/>
            </a:pPr>
            <a:r>
              <a:rPr lang="en-US" sz="1600" dirty="0" smtClean="0"/>
              <a:t> 70% (average  rest stops)</a:t>
            </a:r>
          </a:p>
          <a:p>
            <a:pPr marL="742950" lvl="1" indent="-285750">
              <a:buFont typeface="Arial" panose="020B0604020202020204" pitchFamily="34" charset="0"/>
              <a:buChar char="•"/>
            </a:pPr>
            <a:r>
              <a:rPr lang="en-US" sz="1600" dirty="0"/>
              <a:t> </a:t>
            </a:r>
            <a:r>
              <a:rPr lang="en-US" sz="1600" dirty="0" smtClean="0"/>
              <a:t>60% (long rest stops)</a:t>
            </a:r>
          </a:p>
          <a:p>
            <a:pPr marL="342900" indent="-342900">
              <a:buFont typeface="+mj-lt"/>
              <a:buAutoNum type="arabicPeriod" startAt="8"/>
            </a:pPr>
            <a:r>
              <a:rPr lang="en-US" sz="1600" dirty="0" smtClean="0"/>
              <a:t>Use the ride-time-calculator to get total time for each of the selected pace and riding factor combinations.</a:t>
            </a:r>
          </a:p>
          <a:p>
            <a:pPr marL="342900" indent="-342900">
              <a:buFont typeface="+mj-lt"/>
              <a:buAutoNum type="arabicPeriod" startAt="8"/>
            </a:pPr>
            <a:r>
              <a:rPr lang="en-US" sz="1600" dirty="0" smtClean="0"/>
              <a:t>Select a start time for each route</a:t>
            </a:r>
          </a:p>
          <a:p>
            <a:pPr marL="342900" indent="-342900">
              <a:buFont typeface="+mj-lt"/>
              <a:buAutoNum type="arabicPeriod" startAt="8"/>
            </a:pPr>
            <a:endParaRPr lang="en-US" sz="1600"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267200"/>
            <a:ext cx="75819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34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22002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59150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248400"/>
            <a:ext cx="5029200" cy="338554"/>
          </a:xfrm>
          <a:prstGeom prst="rect">
            <a:avLst/>
          </a:prstGeom>
          <a:noFill/>
        </p:spPr>
        <p:txBody>
          <a:bodyPr wrap="square" rtlCol="0">
            <a:spAutoFit/>
          </a:bodyPr>
          <a:lstStyle/>
          <a:p>
            <a:r>
              <a:rPr lang="en-US" sz="1600" dirty="0"/>
              <a:t>https://www.actc.org/ridestats/pace/ride-time-calc.php</a:t>
            </a:r>
          </a:p>
        </p:txBody>
      </p:sp>
      <p:sp>
        <p:nvSpPr>
          <p:cNvPr id="3" name="TextBox 2"/>
          <p:cNvSpPr txBox="1"/>
          <p:nvPr/>
        </p:nvSpPr>
        <p:spPr>
          <a:xfrm>
            <a:off x="685800" y="304800"/>
            <a:ext cx="7924800" cy="2677656"/>
          </a:xfrm>
          <a:prstGeom prst="rect">
            <a:avLst/>
          </a:prstGeom>
          <a:noFill/>
        </p:spPr>
        <p:txBody>
          <a:bodyPr wrap="square" rtlCol="0">
            <a:spAutoFit/>
          </a:bodyPr>
          <a:lstStyle/>
          <a:p>
            <a:r>
              <a:rPr lang="en-US" sz="2400" dirty="0" smtClean="0"/>
              <a:t>Instructions for using the Ride Time Calculator</a:t>
            </a:r>
          </a:p>
          <a:p>
            <a:pPr marL="342900" indent="-342900">
              <a:buFont typeface="+mj-lt"/>
              <a:buAutoNum type="arabicPeriod"/>
            </a:pPr>
            <a:r>
              <a:rPr lang="en-US" dirty="0" smtClean="0"/>
              <a:t>The calculator is found here: </a:t>
            </a:r>
          </a:p>
          <a:p>
            <a:pPr lvl="1"/>
            <a:r>
              <a:rPr lang="en-US" dirty="0" smtClean="0">
                <a:hlinkClick r:id="rId4"/>
              </a:rPr>
              <a:t>https</a:t>
            </a:r>
            <a:r>
              <a:rPr lang="en-US" dirty="0">
                <a:hlinkClick r:id="rId4"/>
              </a:rPr>
              <a:t>://</a:t>
            </a:r>
            <a:r>
              <a:rPr lang="en-US" dirty="0" smtClean="0">
                <a:hlinkClick r:id="rId4"/>
              </a:rPr>
              <a:t>www.actc.org/ridestats/pace/ride-time-calc.php</a:t>
            </a:r>
            <a:endParaRPr lang="en-US" dirty="0" smtClean="0"/>
          </a:p>
          <a:p>
            <a:pPr marL="342900" indent="-342900">
              <a:buFont typeface="+mj-lt"/>
              <a:buAutoNum type="arabicPeriod"/>
            </a:pPr>
            <a:r>
              <a:rPr lang="en-US" dirty="0" smtClean="0"/>
              <a:t>Enter the distance and climbing to get to each </a:t>
            </a:r>
            <a:r>
              <a:rPr lang="en-US" dirty="0" err="1" smtClean="0"/>
              <a:t>reststop</a:t>
            </a:r>
            <a:r>
              <a:rPr lang="en-US" dirty="0" smtClean="0"/>
              <a:t> (from the start)</a:t>
            </a:r>
          </a:p>
          <a:p>
            <a:pPr marL="342900" indent="-342900">
              <a:buFont typeface="+mj-lt"/>
              <a:buAutoNum type="arabicPeriod"/>
            </a:pPr>
            <a:r>
              <a:rPr lang="en-US" dirty="0" smtClean="0"/>
              <a:t>Select a pace and a riding factor</a:t>
            </a:r>
          </a:p>
          <a:p>
            <a:pPr marL="342900" indent="-342900">
              <a:buFont typeface="+mj-lt"/>
              <a:buAutoNum type="arabicPeriod"/>
            </a:pPr>
            <a:r>
              <a:rPr lang="en-US" dirty="0" smtClean="0"/>
              <a:t>The calculator first gets hilly-ratio, then finds the average speed from the graph</a:t>
            </a:r>
          </a:p>
          <a:p>
            <a:pPr marL="342900" indent="-342900">
              <a:buFont typeface="+mj-lt"/>
              <a:buAutoNum type="arabicPeriod"/>
            </a:pPr>
            <a:r>
              <a:rPr lang="en-US" dirty="0" smtClean="0"/>
              <a:t>With speed, it can calculate riding time, and then total time</a:t>
            </a:r>
          </a:p>
          <a:p>
            <a:pPr marL="342900" indent="-342900">
              <a:buFont typeface="+mj-lt"/>
              <a:buAutoNum type="arabicPeriod"/>
            </a:pPr>
            <a:r>
              <a:rPr lang="en-US" dirty="0" smtClean="0"/>
              <a:t>Write down the Total time</a:t>
            </a:r>
            <a:endParaRPr lang="en-US" dirty="0"/>
          </a:p>
          <a:p>
            <a:endParaRPr lang="en-US" dirty="0"/>
          </a:p>
        </p:txBody>
      </p:sp>
    </p:spTree>
    <p:extLst>
      <p:ext uri="{BB962C8B-B14F-4D97-AF65-F5344CB8AC3E}">
        <p14:creationId xmlns:p14="http://schemas.microsoft.com/office/powerpoint/2010/main" val="128136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43512"/>
            <a:ext cx="8229600"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Instructions for Estimating Riders versus Time</a:t>
            </a:r>
          </a:p>
          <a:p>
            <a:endParaRPr lang="en-US" sz="2000" dirty="0" smtClean="0"/>
          </a:p>
          <a:p>
            <a:pPr marL="342900" indent="-342900">
              <a:buFont typeface="+mj-lt"/>
              <a:buAutoNum type="arabicPeriod" startAt="12"/>
            </a:pPr>
            <a:r>
              <a:rPr lang="en-US" sz="1600" dirty="0" smtClean="0"/>
              <a:t>For each route, create a column for a Fast rider and a Slow Rider, using the Pace/Factor combination from the last table</a:t>
            </a:r>
          </a:p>
          <a:p>
            <a:pPr marL="342900" indent="-342900">
              <a:buFont typeface="+mj-lt"/>
              <a:buAutoNum type="arabicPeriod" startAt="12"/>
            </a:pPr>
            <a:r>
              <a:rPr lang="en-US" sz="1600" dirty="0" smtClean="0"/>
              <a:t>Use </a:t>
            </a:r>
            <a:r>
              <a:rPr lang="en-US" sz="1600" dirty="0"/>
              <a:t>the ride-time-calculator to get total time for each </a:t>
            </a:r>
            <a:r>
              <a:rPr lang="en-US" sz="1600" dirty="0" smtClean="0"/>
              <a:t>checkpoint for both Fast and Slow</a:t>
            </a:r>
          </a:p>
          <a:p>
            <a:pPr marL="342900" indent="-342900">
              <a:buFont typeface="+mj-lt"/>
              <a:buAutoNum type="arabicPeriod" startAt="12"/>
            </a:pPr>
            <a:r>
              <a:rPr lang="en-US" sz="1600" dirty="0"/>
              <a:t>Assume the Fast rider starts at the earliest time, and the Slow rider starts at the latest time</a:t>
            </a:r>
          </a:p>
          <a:p>
            <a:pPr marL="342900" indent="-342900">
              <a:buFont typeface="+mj-lt"/>
              <a:buAutoNum type="arabicPeriod" startAt="12"/>
            </a:pPr>
            <a:r>
              <a:rPr lang="en-US" sz="1600" dirty="0" smtClean="0"/>
              <a:t>Fill in First and Last times for each checkpoint</a:t>
            </a:r>
            <a:endParaRPr lang="en-US" sz="1600" dirty="0"/>
          </a:p>
          <a:p>
            <a:pPr marL="342900" indent="-342900">
              <a:buFont typeface="+mj-lt"/>
              <a:buAutoNum type="arabicPeriod" startAt="12"/>
            </a:pPr>
            <a:endParaRPr lang="en-US" sz="16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5820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85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8" name="Group 3087"/>
          <p:cNvGrpSpPr/>
          <p:nvPr/>
        </p:nvGrpSpPr>
        <p:grpSpPr>
          <a:xfrm>
            <a:off x="1447800" y="2286000"/>
            <a:ext cx="6553200" cy="4484132"/>
            <a:chOff x="2057400" y="2209800"/>
            <a:chExt cx="6553200" cy="448413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4992687"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9800" y="6172200"/>
              <a:ext cx="1295400" cy="307777"/>
            </a:xfrm>
            <a:prstGeom prst="rect">
              <a:avLst/>
            </a:prstGeom>
            <a:noFill/>
          </p:spPr>
          <p:txBody>
            <a:bodyPr wrap="square" rtlCol="0">
              <a:spAutoFit/>
            </a:bodyPr>
            <a:lstStyle/>
            <a:p>
              <a:r>
                <a:rPr lang="en-US" sz="1400" dirty="0" smtClean="0"/>
                <a:t>7:00 to 8:00</a:t>
              </a:r>
              <a:endParaRPr lang="en-US" sz="1400" dirty="0"/>
            </a:p>
          </p:txBody>
        </p:sp>
        <p:sp>
          <p:nvSpPr>
            <p:cNvPr id="4" name="TextBox 3"/>
            <p:cNvSpPr txBox="1"/>
            <p:nvPr/>
          </p:nvSpPr>
          <p:spPr>
            <a:xfrm>
              <a:off x="5943600" y="3810000"/>
              <a:ext cx="1295400" cy="307777"/>
            </a:xfrm>
            <a:prstGeom prst="rect">
              <a:avLst/>
            </a:prstGeom>
            <a:noFill/>
          </p:spPr>
          <p:txBody>
            <a:bodyPr wrap="square" rtlCol="0">
              <a:spAutoFit/>
            </a:bodyPr>
            <a:lstStyle/>
            <a:p>
              <a:r>
                <a:rPr lang="en-US" sz="1400" dirty="0" smtClean="0"/>
                <a:t>7:56 to 9:12</a:t>
              </a:r>
              <a:endParaRPr lang="en-US" sz="1400" dirty="0"/>
            </a:p>
          </p:txBody>
        </p:sp>
        <p:sp>
          <p:nvSpPr>
            <p:cNvPr id="5" name="TextBox 4"/>
            <p:cNvSpPr txBox="1"/>
            <p:nvPr/>
          </p:nvSpPr>
          <p:spPr>
            <a:xfrm>
              <a:off x="4724400" y="4038600"/>
              <a:ext cx="1295400" cy="307777"/>
            </a:xfrm>
            <a:prstGeom prst="rect">
              <a:avLst/>
            </a:prstGeom>
            <a:noFill/>
          </p:spPr>
          <p:txBody>
            <a:bodyPr wrap="square" rtlCol="0">
              <a:spAutoFit/>
            </a:bodyPr>
            <a:lstStyle/>
            <a:p>
              <a:r>
                <a:rPr lang="en-US" sz="1400" dirty="0" smtClean="0"/>
                <a:t>9:11 to 10:47</a:t>
              </a:r>
              <a:endParaRPr lang="en-US" sz="1400" dirty="0"/>
            </a:p>
          </p:txBody>
        </p:sp>
        <p:sp>
          <p:nvSpPr>
            <p:cNvPr id="6" name="TextBox 5"/>
            <p:cNvSpPr txBox="1"/>
            <p:nvPr/>
          </p:nvSpPr>
          <p:spPr>
            <a:xfrm>
              <a:off x="5486400" y="2743200"/>
              <a:ext cx="1295400" cy="307777"/>
            </a:xfrm>
            <a:prstGeom prst="rect">
              <a:avLst/>
            </a:prstGeom>
            <a:noFill/>
          </p:spPr>
          <p:txBody>
            <a:bodyPr wrap="square" rtlCol="0">
              <a:spAutoFit/>
            </a:bodyPr>
            <a:lstStyle/>
            <a:p>
              <a:r>
                <a:rPr lang="en-US" sz="1400" dirty="0" smtClean="0"/>
                <a:t>10:37 to 12:42</a:t>
              </a:r>
              <a:endParaRPr lang="en-US" sz="1400" dirty="0"/>
            </a:p>
          </p:txBody>
        </p:sp>
        <p:sp>
          <p:nvSpPr>
            <p:cNvPr id="7" name="TextBox 6"/>
            <p:cNvSpPr txBox="1"/>
            <p:nvPr/>
          </p:nvSpPr>
          <p:spPr>
            <a:xfrm>
              <a:off x="2057400" y="2362200"/>
              <a:ext cx="1295400" cy="307777"/>
            </a:xfrm>
            <a:prstGeom prst="rect">
              <a:avLst/>
            </a:prstGeom>
            <a:noFill/>
          </p:spPr>
          <p:txBody>
            <a:bodyPr wrap="square" rtlCol="0">
              <a:spAutoFit/>
            </a:bodyPr>
            <a:lstStyle/>
            <a:p>
              <a:r>
                <a:rPr lang="en-US" sz="1400" dirty="0" smtClean="0"/>
                <a:t>11:49 to 2:11</a:t>
              </a:r>
              <a:endParaRPr lang="en-US" sz="1400" dirty="0"/>
            </a:p>
          </p:txBody>
        </p:sp>
        <p:sp>
          <p:nvSpPr>
            <p:cNvPr id="8" name="TextBox 7"/>
            <p:cNvSpPr txBox="1"/>
            <p:nvPr/>
          </p:nvSpPr>
          <p:spPr>
            <a:xfrm>
              <a:off x="4038600" y="5029200"/>
              <a:ext cx="1295400" cy="307777"/>
            </a:xfrm>
            <a:prstGeom prst="rect">
              <a:avLst/>
            </a:prstGeom>
            <a:noFill/>
          </p:spPr>
          <p:txBody>
            <a:bodyPr wrap="square" rtlCol="0">
              <a:spAutoFit/>
            </a:bodyPr>
            <a:lstStyle/>
            <a:p>
              <a:r>
                <a:rPr lang="en-US" sz="1400" dirty="0" smtClean="0"/>
                <a:t>12:54 to 3:34</a:t>
              </a:r>
              <a:endParaRPr lang="en-US" sz="1400" dirty="0"/>
            </a:p>
          </p:txBody>
        </p:sp>
        <p:sp>
          <p:nvSpPr>
            <p:cNvPr id="9" name="TextBox 8"/>
            <p:cNvSpPr txBox="1"/>
            <p:nvPr/>
          </p:nvSpPr>
          <p:spPr>
            <a:xfrm>
              <a:off x="4419600" y="6172200"/>
              <a:ext cx="1295400" cy="307777"/>
            </a:xfrm>
            <a:prstGeom prst="rect">
              <a:avLst/>
            </a:prstGeom>
            <a:noFill/>
          </p:spPr>
          <p:txBody>
            <a:bodyPr wrap="square" rtlCol="0">
              <a:spAutoFit/>
            </a:bodyPr>
            <a:lstStyle/>
            <a:p>
              <a:r>
                <a:rPr lang="en-US" sz="1400" dirty="0" smtClean="0"/>
                <a:t>1:52 to 4:47</a:t>
              </a:r>
            </a:p>
          </p:txBody>
        </p:sp>
        <p:cxnSp>
          <p:nvCxnSpPr>
            <p:cNvPr id="10" name="Straight Connector 9"/>
            <p:cNvCxnSpPr/>
            <p:nvPr/>
          </p:nvCxnSpPr>
          <p:spPr>
            <a:xfrm>
              <a:off x="3962400" y="5334000"/>
              <a:ext cx="0" cy="38100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971800" y="3962400"/>
              <a:ext cx="228600" cy="22860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105400" y="6248400"/>
              <a:ext cx="3048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962400" y="5257800"/>
              <a:ext cx="228600" cy="76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00400" y="2895600"/>
              <a:ext cx="2286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9600" y="3048000"/>
              <a:ext cx="0" cy="381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53000" y="3048000"/>
              <a:ext cx="304800" cy="76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105400" y="4724400"/>
              <a:ext cx="3048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477000" y="4572000"/>
              <a:ext cx="228600" cy="2286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2800" y="2438400"/>
              <a:ext cx="0" cy="38100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29200" y="2743200"/>
              <a:ext cx="152400" cy="22860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029200" y="3200400"/>
              <a:ext cx="381000" cy="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648200" y="3810000"/>
              <a:ext cx="381000" cy="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62600" y="4800600"/>
              <a:ext cx="0" cy="38100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791200" y="4724400"/>
              <a:ext cx="228600" cy="7620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05400" y="6096000"/>
              <a:ext cx="381000" cy="7620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162800" y="5257800"/>
              <a:ext cx="381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162800" y="5638800"/>
              <a:ext cx="381000" cy="0"/>
            </a:xfrm>
            <a:prstGeom prst="line">
              <a:avLst/>
            </a:prstGeom>
            <a:ln w="38100">
              <a:solidFill>
                <a:srgbClr val="D21CC5"/>
              </a:solidFill>
            </a:ln>
          </p:spPr>
          <p:style>
            <a:lnRef idx="1">
              <a:schemeClr val="accent1"/>
            </a:lnRef>
            <a:fillRef idx="0">
              <a:schemeClr val="accent1"/>
            </a:fillRef>
            <a:effectRef idx="0">
              <a:schemeClr val="accent1"/>
            </a:effectRef>
            <a:fontRef idx="minor">
              <a:schemeClr val="tx1"/>
            </a:fontRef>
          </p:style>
        </p:cxnSp>
        <p:sp>
          <p:nvSpPr>
            <p:cNvPr id="3086" name="TextBox 3085"/>
            <p:cNvSpPr txBox="1"/>
            <p:nvPr/>
          </p:nvSpPr>
          <p:spPr>
            <a:xfrm>
              <a:off x="7561729" y="5051612"/>
              <a:ext cx="990600" cy="369332"/>
            </a:xfrm>
            <a:prstGeom prst="rect">
              <a:avLst/>
            </a:prstGeom>
            <a:noFill/>
          </p:spPr>
          <p:txBody>
            <a:bodyPr wrap="square" rtlCol="0">
              <a:spAutoFit/>
            </a:bodyPr>
            <a:lstStyle/>
            <a:p>
              <a:r>
                <a:rPr lang="en-US" dirty="0" smtClean="0"/>
                <a:t>first</a:t>
              </a:r>
              <a:endParaRPr lang="en-US" dirty="0"/>
            </a:p>
          </p:txBody>
        </p:sp>
        <p:sp>
          <p:nvSpPr>
            <p:cNvPr id="56" name="TextBox 55"/>
            <p:cNvSpPr txBox="1"/>
            <p:nvPr/>
          </p:nvSpPr>
          <p:spPr>
            <a:xfrm>
              <a:off x="7620000" y="5410200"/>
              <a:ext cx="990600" cy="369332"/>
            </a:xfrm>
            <a:prstGeom prst="rect">
              <a:avLst/>
            </a:prstGeom>
            <a:noFill/>
          </p:spPr>
          <p:txBody>
            <a:bodyPr wrap="square" rtlCol="0">
              <a:spAutoFit/>
            </a:bodyPr>
            <a:lstStyle/>
            <a:p>
              <a:r>
                <a:rPr lang="en-US" dirty="0" smtClean="0"/>
                <a:t>last</a:t>
              </a:r>
              <a:endParaRPr lang="en-US" dirty="0"/>
            </a:p>
          </p:txBody>
        </p:sp>
        <p:sp>
          <p:nvSpPr>
            <p:cNvPr id="3087" name="TextBox 3086"/>
            <p:cNvSpPr txBox="1"/>
            <p:nvPr/>
          </p:nvSpPr>
          <p:spPr>
            <a:xfrm>
              <a:off x="6705600" y="4419600"/>
              <a:ext cx="762000" cy="369332"/>
            </a:xfrm>
            <a:prstGeom prst="rect">
              <a:avLst/>
            </a:prstGeom>
            <a:noFill/>
          </p:spPr>
          <p:txBody>
            <a:bodyPr wrap="square" rtlCol="0">
              <a:spAutoFit/>
            </a:bodyPr>
            <a:lstStyle/>
            <a:p>
              <a:r>
                <a:rPr lang="en-US" dirty="0" smtClean="0">
                  <a:solidFill>
                    <a:srgbClr val="00B0F0"/>
                  </a:solidFill>
                </a:rPr>
                <a:t>8AM</a:t>
              </a:r>
              <a:endParaRPr lang="en-US" dirty="0">
                <a:solidFill>
                  <a:srgbClr val="00B0F0"/>
                </a:solidFill>
              </a:endParaRPr>
            </a:p>
          </p:txBody>
        </p:sp>
        <p:sp>
          <p:nvSpPr>
            <p:cNvPr id="58" name="TextBox 57"/>
            <p:cNvSpPr txBox="1"/>
            <p:nvPr/>
          </p:nvSpPr>
          <p:spPr>
            <a:xfrm>
              <a:off x="2590800" y="2971801"/>
              <a:ext cx="914400" cy="369332"/>
            </a:xfrm>
            <a:prstGeom prst="rect">
              <a:avLst/>
            </a:prstGeom>
            <a:noFill/>
          </p:spPr>
          <p:txBody>
            <a:bodyPr wrap="square" rtlCol="0">
              <a:spAutoFit/>
            </a:bodyPr>
            <a:lstStyle/>
            <a:p>
              <a:r>
                <a:rPr lang="en-US" dirty="0" smtClean="0">
                  <a:solidFill>
                    <a:srgbClr val="00B0F0"/>
                  </a:solidFill>
                </a:rPr>
                <a:t>12noon</a:t>
              </a:r>
              <a:endParaRPr lang="en-US" dirty="0">
                <a:solidFill>
                  <a:srgbClr val="00B0F0"/>
                </a:solidFill>
              </a:endParaRPr>
            </a:p>
          </p:txBody>
        </p:sp>
        <p:sp>
          <p:nvSpPr>
            <p:cNvPr id="59" name="TextBox 58"/>
            <p:cNvSpPr txBox="1"/>
            <p:nvPr/>
          </p:nvSpPr>
          <p:spPr>
            <a:xfrm>
              <a:off x="4114800" y="2743200"/>
              <a:ext cx="762000" cy="369332"/>
            </a:xfrm>
            <a:prstGeom prst="rect">
              <a:avLst/>
            </a:prstGeom>
            <a:noFill/>
          </p:spPr>
          <p:txBody>
            <a:bodyPr wrap="square" rtlCol="0">
              <a:spAutoFit/>
            </a:bodyPr>
            <a:lstStyle/>
            <a:p>
              <a:r>
                <a:rPr lang="en-US" dirty="0" smtClean="0">
                  <a:solidFill>
                    <a:srgbClr val="00B0F0"/>
                  </a:solidFill>
                </a:rPr>
                <a:t>11AM</a:t>
              </a:r>
              <a:endParaRPr lang="en-US" dirty="0">
                <a:solidFill>
                  <a:srgbClr val="00B0F0"/>
                </a:solidFill>
              </a:endParaRPr>
            </a:p>
          </p:txBody>
        </p:sp>
        <p:sp>
          <p:nvSpPr>
            <p:cNvPr id="60" name="TextBox 59"/>
            <p:cNvSpPr txBox="1"/>
            <p:nvPr/>
          </p:nvSpPr>
          <p:spPr>
            <a:xfrm>
              <a:off x="5105400" y="2895600"/>
              <a:ext cx="762000" cy="369332"/>
            </a:xfrm>
            <a:prstGeom prst="rect">
              <a:avLst/>
            </a:prstGeom>
            <a:noFill/>
          </p:spPr>
          <p:txBody>
            <a:bodyPr wrap="square" rtlCol="0">
              <a:spAutoFit/>
            </a:bodyPr>
            <a:lstStyle/>
            <a:p>
              <a:r>
                <a:rPr lang="en-US" dirty="0" smtClean="0">
                  <a:solidFill>
                    <a:srgbClr val="00B0F0"/>
                  </a:solidFill>
                </a:rPr>
                <a:t>10AM</a:t>
              </a:r>
              <a:endParaRPr lang="en-US" dirty="0">
                <a:solidFill>
                  <a:srgbClr val="00B0F0"/>
                </a:solidFill>
              </a:endParaRPr>
            </a:p>
          </p:txBody>
        </p:sp>
        <p:sp>
          <p:nvSpPr>
            <p:cNvPr id="61" name="TextBox 60"/>
            <p:cNvSpPr txBox="1"/>
            <p:nvPr/>
          </p:nvSpPr>
          <p:spPr>
            <a:xfrm>
              <a:off x="5181600" y="4343400"/>
              <a:ext cx="762000" cy="369332"/>
            </a:xfrm>
            <a:prstGeom prst="rect">
              <a:avLst/>
            </a:prstGeom>
            <a:noFill/>
          </p:spPr>
          <p:txBody>
            <a:bodyPr wrap="square" rtlCol="0">
              <a:spAutoFit/>
            </a:bodyPr>
            <a:lstStyle/>
            <a:p>
              <a:r>
                <a:rPr lang="en-US" dirty="0" smtClean="0">
                  <a:solidFill>
                    <a:srgbClr val="00B0F0"/>
                  </a:solidFill>
                </a:rPr>
                <a:t>9AM</a:t>
              </a:r>
              <a:endParaRPr lang="en-US" dirty="0">
                <a:solidFill>
                  <a:srgbClr val="00B0F0"/>
                </a:solidFill>
              </a:endParaRPr>
            </a:p>
          </p:txBody>
        </p:sp>
        <p:sp>
          <p:nvSpPr>
            <p:cNvPr id="62" name="TextBox 61"/>
            <p:cNvSpPr txBox="1"/>
            <p:nvPr/>
          </p:nvSpPr>
          <p:spPr>
            <a:xfrm>
              <a:off x="3505200" y="4953000"/>
              <a:ext cx="762000" cy="369332"/>
            </a:xfrm>
            <a:prstGeom prst="rect">
              <a:avLst/>
            </a:prstGeom>
            <a:noFill/>
          </p:spPr>
          <p:txBody>
            <a:bodyPr wrap="square" rtlCol="0">
              <a:spAutoFit/>
            </a:bodyPr>
            <a:lstStyle/>
            <a:p>
              <a:r>
                <a:rPr lang="en-US" dirty="0" smtClean="0">
                  <a:solidFill>
                    <a:srgbClr val="00B0F0"/>
                  </a:solidFill>
                </a:rPr>
                <a:t>1PM</a:t>
              </a:r>
              <a:endParaRPr lang="en-US" dirty="0">
                <a:solidFill>
                  <a:srgbClr val="00B0F0"/>
                </a:solidFill>
              </a:endParaRPr>
            </a:p>
          </p:txBody>
        </p:sp>
        <p:sp>
          <p:nvSpPr>
            <p:cNvPr id="63" name="TextBox 62"/>
            <p:cNvSpPr txBox="1"/>
            <p:nvPr/>
          </p:nvSpPr>
          <p:spPr>
            <a:xfrm>
              <a:off x="4724400" y="6324600"/>
              <a:ext cx="762000" cy="369332"/>
            </a:xfrm>
            <a:prstGeom prst="rect">
              <a:avLst/>
            </a:prstGeom>
            <a:noFill/>
          </p:spPr>
          <p:txBody>
            <a:bodyPr wrap="square" rtlCol="0">
              <a:spAutoFit/>
            </a:bodyPr>
            <a:lstStyle/>
            <a:p>
              <a:r>
                <a:rPr lang="en-US" dirty="0">
                  <a:solidFill>
                    <a:srgbClr val="00B0F0"/>
                  </a:solidFill>
                </a:rPr>
                <a:t>2</a:t>
              </a:r>
              <a:r>
                <a:rPr lang="en-US" dirty="0" smtClean="0">
                  <a:solidFill>
                    <a:srgbClr val="00B0F0"/>
                  </a:solidFill>
                </a:rPr>
                <a:t>PM</a:t>
              </a:r>
              <a:endParaRPr lang="en-US" dirty="0">
                <a:solidFill>
                  <a:srgbClr val="00B0F0"/>
                </a:solidFill>
              </a:endParaRPr>
            </a:p>
          </p:txBody>
        </p:sp>
        <p:sp>
          <p:nvSpPr>
            <p:cNvPr id="64" name="TextBox 63"/>
            <p:cNvSpPr txBox="1"/>
            <p:nvPr/>
          </p:nvSpPr>
          <p:spPr>
            <a:xfrm>
              <a:off x="5253317" y="5773270"/>
              <a:ext cx="762000" cy="369332"/>
            </a:xfrm>
            <a:prstGeom prst="rect">
              <a:avLst/>
            </a:prstGeom>
            <a:noFill/>
          </p:spPr>
          <p:txBody>
            <a:bodyPr wrap="square" rtlCol="0">
              <a:spAutoFit/>
            </a:bodyPr>
            <a:lstStyle/>
            <a:p>
              <a:r>
                <a:rPr lang="en-US" dirty="0" smtClean="0">
                  <a:solidFill>
                    <a:srgbClr val="D21CC5"/>
                  </a:solidFill>
                </a:rPr>
                <a:t>8AM</a:t>
              </a:r>
              <a:endParaRPr lang="en-US" dirty="0">
                <a:solidFill>
                  <a:srgbClr val="D21CC5"/>
                </a:solidFill>
              </a:endParaRPr>
            </a:p>
          </p:txBody>
        </p:sp>
        <p:sp>
          <p:nvSpPr>
            <p:cNvPr id="65" name="TextBox 64"/>
            <p:cNvSpPr txBox="1"/>
            <p:nvPr/>
          </p:nvSpPr>
          <p:spPr>
            <a:xfrm>
              <a:off x="5410200" y="3124201"/>
              <a:ext cx="990600" cy="369332"/>
            </a:xfrm>
            <a:prstGeom prst="rect">
              <a:avLst/>
            </a:prstGeom>
            <a:noFill/>
          </p:spPr>
          <p:txBody>
            <a:bodyPr wrap="square" rtlCol="0">
              <a:spAutoFit/>
            </a:bodyPr>
            <a:lstStyle/>
            <a:p>
              <a:r>
                <a:rPr lang="en-US" dirty="0" smtClean="0">
                  <a:solidFill>
                    <a:srgbClr val="D21CC5"/>
                  </a:solidFill>
                </a:rPr>
                <a:t>12noon</a:t>
              </a:r>
              <a:endParaRPr lang="en-US" dirty="0">
                <a:solidFill>
                  <a:srgbClr val="D21CC5"/>
                </a:solidFill>
              </a:endParaRPr>
            </a:p>
          </p:txBody>
        </p:sp>
        <p:sp>
          <p:nvSpPr>
            <p:cNvPr id="66" name="TextBox 65"/>
            <p:cNvSpPr txBox="1"/>
            <p:nvPr/>
          </p:nvSpPr>
          <p:spPr>
            <a:xfrm>
              <a:off x="4953000" y="3581400"/>
              <a:ext cx="762000" cy="369332"/>
            </a:xfrm>
            <a:prstGeom prst="rect">
              <a:avLst/>
            </a:prstGeom>
            <a:noFill/>
          </p:spPr>
          <p:txBody>
            <a:bodyPr wrap="square" rtlCol="0">
              <a:spAutoFit/>
            </a:bodyPr>
            <a:lstStyle/>
            <a:p>
              <a:r>
                <a:rPr lang="en-US" dirty="0" smtClean="0">
                  <a:solidFill>
                    <a:srgbClr val="D21CC5"/>
                  </a:solidFill>
                </a:rPr>
                <a:t>11AM</a:t>
              </a:r>
              <a:endParaRPr lang="en-US" dirty="0">
                <a:solidFill>
                  <a:srgbClr val="D21CC5"/>
                </a:solidFill>
              </a:endParaRPr>
            </a:p>
          </p:txBody>
        </p:sp>
        <p:sp>
          <p:nvSpPr>
            <p:cNvPr id="67" name="TextBox 66"/>
            <p:cNvSpPr txBox="1"/>
            <p:nvPr/>
          </p:nvSpPr>
          <p:spPr>
            <a:xfrm>
              <a:off x="5029200" y="4953000"/>
              <a:ext cx="762000" cy="369332"/>
            </a:xfrm>
            <a:prstGeom prst="rect">
              <a:avLst/>
            </a:prstGeom>
            <a:noFill/>
          </p:spPr>
          <p:txBody>
            <a:bodyPr wrap="square" rtlCol="0">
              <a:spAutoFit/>
            </a:bodyPr>
            <a:lstStyle/>
            <a:p>
              <a:r>
                <a:rPr lang="en-US" dirty="0" smtClean="0">
                  <a:solidFill>
                    <a:srgbClr val="D21CC5"/>
                  </a:solidFill>
                </a:rPr>
                <a:t>10AM</a:t>
              </a:r>
              <a:endParaRPr lang="en-US" dirty="0">
                <a:solidFill>
                  <a:srgbClr val="D21CC5"/>
                </a:solidFill>
              </a:endParaRPr>
            </a:p>
          </p:txBody>
        </p:sp>
        <p:sp>
          <p:nvSpPr>
            <p:cNvPr id="68" name="TextBox 67"/>
            <p:cNvSpPr txBox="1"/>
            <p:nvPr/>
          </p:nvSpPr>
          <p:spPr>
            <a:xfrm>
              <a:off x="5867400" y="4648200"/>
              <a:ext cx="762000" cy="369332"/>
            </a:xfrm>
            <a:prstGeom prst="rect">
              <a:avLst/>
            </a:prstGeom>
            <a:noFill/>
          </p:spPr>
          <p:txBody>
            <a:bodyPr wrap="square" rtlCol="0">
              <a:spAutoFit/>
            </a:bodyPr>
            <a:lstStyle/>
            <a:p>
              <a:r>
                <a:rPr lang="en-US" dirty="0">
                  <a:solidFill>
                    <a:srgbClr val="D21CC5"/>
                  </a:solidFill>
                </a:rPr>
                <a:t>9</a:t>
              </a:r>
              <a:r>
                <a:rPr lang="en-US" dirty="0" smtClean="0">
                  <a:solidFill>
                    <a:srgbClr val="D21CC5"/>
                  </a:solidFill>
                </a:rPr>
                <a:t>AM</a:t>
              </a:r>
              <a:endParaRPr lang="en-US" dirty="0">
                <a:solidFill>
                  <a:srgbClr val="D21CC5"/>
                </a:solidFill>
              </a:endParaRPr>
            </a:p>
          </p:txBody>
        </p:sp>
        <p:sp>
          <p:nvSpPr>
            <p:cNvPr id="69" name="TextBox 68"/>
            <p:cNvSpPr txBox="1"/>
            <p:nvPr/>
          </p:nvSpPr>
          <p:spPr>
            <a:xfrm>
              <a:off x="4724400" y="2438400"/>
              <a:ext cx="762000" cy="369332"/>
            </a:xfrm>
            <a:prstGeom prst="rect">
              <a:avLst/>
            </a:prstGeom>
            <a:noFill/>
          </p:spPr>
          <p:txBody>
            <a:bodyPr wrap="square" rtlCol="0">
              <a:spAutoFit/>
            </a:bodyPr>
            <a:lstStyle/>
            <a:p>
              <a:r>
                <a:rPr lang="en-US" dirty="0" smtClean="0">
                  <a:solidFill>
                    <a:srgbClr val="D21CC5"/>
                  </a:solidFill>
                </a:rPr>
                <a:t>1PM</a:t>
              </a:r>
              <a:endParaRPr lang="en-US" dirty="0">
                <a:solidFill>
                  <a:srgbClr val="D21CC5"/>
                </a:solidFill>
              </a:endParaRPr>
            </a:p>
          </p:txBody>
        </p:sp>
        <p:sp>
          <p:nvSpPr>
            <p:cNvPr id="70" name="TextBox 69"/>
            <p:cNvSpPr txBox="1"/>
            <p:nvPr/>
          </p:nvSpPr>
          <p:spPr>
            <a:xfrm>
              <a:off x="3276600" y="2286000"/>
              <a:ext cx="762000" cy="369332"/>
            </a:xfrm>
            <a:prstGeom prst="rect">
              <a:avLst/>
            </a:prstGeom>
            <a:noFill/>
          </p:spPr>
          <p:txBody>
            <a:bodyPr wrap="square" rtlCol="0">
              <a:spAutoFit/>
            </a:bodyPr>
            <a:lstStyle/>
            <a:p>
              <a:r>
                <a:rPr lang="en-US" dirty="0">
                  <a:solidFill>
                    <a:srgbClr val="D21CC5"/>
                  </a:solidFill>
                </a:rPr>
                <a:t>2</a:t>
              </a:r>
              <a:r>
                <a:rPr lang="en-US" dirty="0" smtClean="0">
                  <a:solidFill>
                    <a:srgbClr val="D21CC5"/>
                  </a:solidFill>
                </a:rPr>
                <a:t>PM</a:t>
              </a:r>
              <a:endParaRPr lang="en-US" dirty="0">
                <a:solidFill>
                  <a:srgbClr val="D21CC5"/>
                </a:solidFill>
              </a:endParaRPr>
            </a:p>
          </p:txBody>
        </p:sp>
        <p:sp>
          <p:nvSpPr>
            <p:cNvPr id="71" name="TextBox 70"/>
            <p:cNvSpPr txBox="1"/>
            <p:nvPr/>
          </p:nvSpPr>
          <p:spPr>
            <a:xfrm>
              <a:off x="2514600" y="4114800"/>
              <a:ext cx="762000" cy="369332"/>
            </a:xfrm>
            <a:prstGeom prst="rect">
              <a:avLst/>
            </a:prstGeom>
            <a:noFill/>
          </p:spPr>
          <p:txBody>
            <a:bodyPr wrap="square" rtlCol="0">
              <a:spAutoFit/>
            </a:bodyPr>
            <a:lstStyle/>
            <a:p>
              <a:r>
                <a:rPr lang="en-US" dirty="0">
                  <a:solidFill>
                    <a:srgbClr val="D21CC5"/>
                  </a:solidFill>
                </a:rPr>
                <a:t>3</a:t>
              </a:r>
              <a:r>
                <a:rPr lang="en-US" dirty="0" smtClean="0">
                  <a:solidFill>
                    <a:srgbClr val="D21CC5"/>
                  </a:solidFill>
                </a:rPr>
                <a:t>PM</a:t>
              </a:r>
              <a:endParaRPr lang="en-US" dirty="0">
                <a:solidFill>
                  <a:srgbClr val="D21CC5"/>
                </a:solidFill>
              </a:endParaRPr>
            </a:p>
          </p:txBody>
        </p:sp>
        <p:sp>
          <p:nvSpPr>
            <p:cNvPr id="72" name="TextBox 71"/>
            <p:cNvSpPr txBox="1"/>
            <p:nvPr/>
          </p:nvSpPr>
          <p:spPr>
            <a:xfrm>
              <a:off x="3886200" y="5562600"/>
              <a:ext cx="762000" cy="369332"/>
            </a:xfrm>
            <a:prstGeom prst="rect">
              <a:avLst/>
            </a:prstGeom>
            <a:noFill/>
          </p:spPr>
          <p:txBody>
            <a:bodyPr wrap="square" rtlCol="0">
              <a:spAutoFit/>
            </a:bodyPr>
            <a:lstStyle/>
            <a:p>
              <a:r>
                <a:rPr lang="en-US" dirty="0">
                  <a:solidFill>
                    <a:srgbClr val="D21CC5"/>
                  </a:solidFill>
                </a:rPr>
                <a:t>4</a:t>
              </a:r>
              <a:r>
                <a:rPr lang="en-US" dirty="0" smtClean="0">
                  <a:solidFill>
                    <a:srgbClr val="D21CC5"/>
                  </a:solidFill>
                </a:rPr>
                <a:t>PM</a:t>
              </a:r>
              <a:endParaRPr lang="en-US" dirty="0">
                <a:solidFill>
                  <a:srgbClr val="D21CC5"/>
                </a:solidFill>
              </a:endParaRPr>
            </a:p>
          </p:txBody>
        </p:sp>
      </p:grpSp>
      <p:sp>
        <p:nvSpPr>
          <p:cNvPr id="74" name="TextBox 73"/>
          <p:cNvSpPr txBox="1"/>
          <p:nvPr/>
        </p:nvSpPr>
        <p:spPr>
          <a:xfrm>
            <a:off x="457200" y="243512"/>
            <a:ext cx="8229600"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Instructions for Estimating Riders versus Time</a:t>
            </a:r>
          </a:p>
          <a:p>
            <a:endParaRPr lang="en-US" sz="2000" dirty="0" smtClean="0"/>
          </a:p>
          <a:p>
            <a:pPr marL="342900" indent="-342900">
              <a:buFont typeface="+mj-lt"/>
              <a:buAutoNum type="arabicPeriod" startAt="16"/>
            </a:pPr>
            <a:r>
              <a:rPr lang="en-US" sz="1600" dirty="0" smtClean="0"/>
              <a:t>For each route, use the First and Last times at each checkpoint to estimate where the first and last rider would be at each hour of the day, as shown below.</a:t>
            </a:r>
          </a:p>
          <a:p>
            <a:pPr marL="800100" lvl="1" indent="-342900">
              <a:buFont typeface="Arial" panose="020B0604020202020204" pitchFamily="34" charset="0"/>
              <a:buChar char="•"/>
            </a:pPr>
            <a:r>
              <a:rPr lang="en-US" sz="1600" dirty="0" smtClean="0"/>
              <a:t>Do for 8AM,  9AM,  10AM, 11AM, 12noon, 1PM, 2PM, 3PM, and 4PM</a:t>
            </a:r>
          </a:p>
          <a:p>
            <a:pPr marL="342900" indent="-342900">
              <a:buFont typeface="+mj-lt"/>
              <a:buAutoNum type="arabicPeriod" startAt="16"/>
            </a:pPr>
            <a:r>
              <a:rPr lang="en-US" sz="1600" dirty="0" smtClean="0"/>
              <a:t>On a map of all roads, for each hour, put colored arrows along the route between First and Last rider</a:t>
            </a:r>
          </a:p>
          <a:p>
            <a:pPr marL="342900" indent="-342900">
              <a:buFont typeface="+mj-lt"/>
              <a:buAutoNum type="arabicPeriod" startAt="16"/>
            </a:pPr>
            <a:endParaRPr lang="en-US" sz="1600" dirty="0" smtClean="0"/>
          </a:p>
        </p:txBody>
      </p:sp>
    </p:spTree>
    <p:extLst>
      <p:ext uri="{BB962C8B-B14F-4D97-AF65-F5344CB8AC3E}">
        <p14:creationId xmlns:p14="http://schemas.microsoft.com/office/powerpoint/2010/main" val="130158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0"/>
            <a:ext cx="8388651" cy="6858000"/>
            <a:chOff x="381000" y="0"/>
            <a:chExt cx="8388651"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388651" cy="6858000"/>
            </a:xfrm>
            <a:prstGeom prst="rect">
              <a:avLst/>
            </a:prstGeom>
          </p:spPr>
        </p:pic>
        <p:sp>
          <p:nvSpPr>
            <p:cNvPr id="2" name="TextBox 1"/>
            <p:cNvSpPr txBox="1"/>
            <p:nvPr/>
          </p:nvSpPr>
          <p:spPr>
            <a:xfrm>
              <a:off x="6934200" y="304800"/>
              <a:ext cx="1295400" cy="369332"/>
            </a:xfrm>
            <a:prstGeom prst="rect">
              <a:avLst/>
            </a:prstGeom>
            <a:solidFill>
              <a:schemeClr val="bg1"/>
            </a:solidFill>
            <a:ln>
              <a:solidFill>
                <a:schemeClr val="tx1"/>
              </a:solidFill>
            </a:ln>
          </p:spPr>
          <p:txBody>
            <a:bodyPr wrap="square" rtlCol="0">
              <a:spAutoFit/>
            </a:bodyPr>
            <a:lstStyle/>
            <a:p>
              <a:r>
                <a:rPr lang="en-US" dirty="0" smtClean="0"/>
                <a:t>12:00 noon</a:t>
              </a:r>
              <a:endParaRPr lang="en-US" dirty="0"/>
            </a:p>
          </p:txBody>
        </p:sp>
        <p:sp>
          <p:nvSpPr>
            <p:cNvPr id="7" name="Rectangle 6"/>
            <p:cNvSpPr/>
            <p:nvPr/>
          </p:nvSpPr>
          <p:spPr>
            <a:xfrm>
              <a:off x="5201392" y="1362974"/>
              <a:ext cx="3561608"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1439174"/>
              <a:ext cx="3048000" cy="1477328"/>
            </a:xfrm>
            <a:prstGeom prst="rect">
              <a:avLst/>
            </a:prstGeom>
            <a:solidFill>
              <a:schemeClr val="bg1"/>
            </a:solidFill>
            <a:ln>
              <a:noFill/>
            </a:ln>
          </p:spPr>
          <p:txBody>
            <a:bodyPr wrap="square" rtlCol="0">
              <a:spAutoFit/>
            </a:bodyPr>
            <a:lstStyle/>
            <a:p>
              <a:r>
                <a:rPr lang="en-US" dirty="0" smtClean="0"/>
                <a:t>100 Mile – all options</a:t>
              </a:r>
            </a:p>
            <a:p>
              <a:r>
                <a:rPr lang="en-US" dirty="0" smtClean="0"/>
                <a:t>Very Hilly 100K – Henry Coe</a:t>
              </a:r>
            </a:p>
            <a:p>
              <a:r>
                <a:rPr lang="en-US" dirty="0" smtClean="0"/>
                <a:t>Hilly 100K – Gilroy Hot Springs</a:t>
              </a:r>
            </a:p>
            <a:p>
              <a:r>
                <a:rPr lang="en-US" dirty="0" smtClean="0"/>
                <a:t>100K- Coyote Valley OSP</a:t>
              </a:r>
            </a:p>
            <a:p>
              <a:r>
                <a:rPr lang="en-US" dirty="0" smtClean="0"/>
                <a:t>33 Mile – short route</a:t>
              </a:r>
              <a:endParaRPr lang="en-US" dirty="0"/>
            </a:p>
          </p:txBody>
        </p:sp>
        <p:sp>
          <p:nvSpPr>
            <p:cNvPr id="9" name="Right Arrow 8"/>
            <p:cNvSpPr/>
            <p:nvPr/>
          </p:nvSpPr>
          <p:spPr>
            <a:xfrm>
              <a:off x="5410200" y="1515374"/>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410200" y="1820174"/>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410200" y="2124974"/>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410200" y="2353574"/>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410200" y="2658374"/>
              <a:ext cx="228600" cy="152400"/>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240298">
              <a:off x="5661207" y="512382"/>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8172868">
              <a:off x="5117145" y="1051758"/>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3433174">
              <a:off x="4058988" y="1272370"/>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9731930">
              <a:off x="5871013" y="212150"/>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6404585">
              <a:off x="3191998" y="4779606"/>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7938791">
              <a:off x="5357071" y="279251"/>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9150010">
              <a:off x="5356005" y="818190"/>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8768828">
              <a:off x="1851871" y="279354"/>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6704649">
              <a:off x="4266022" y="2572797"/>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9737112">
              <a:off x="4437366" y="1478965"/>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2869765">
              <a:off x="1835632" y="670134"/>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14292869">
              <a:off x="4553163" y="3211122"/>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4740870">
              <a:off x="5336210" y="3640738"/>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1810764">
              <a:off x="4360578" y="4601854"/>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3743872">
              <a:off x="4197185" y="3946598"/>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7871053">
              <a:off x="4056912" y="3412798"/>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0003236">
              <a:off x="3443447" y="4443817"/>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8230145">
              <a:off x="1621527" y="438387"/>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3538771">
              <a:off x="2153691" y="363600"/>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268739">
              <a:off x="2825002" y="5037894"/>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0087718">
              <a:off x="2450940" y="4897394"/>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2417807">
              <a:off x="2065346" y="3946943"/>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4755816">
              <a:off x="1075139" y="2346809"/>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3839768">
              <a:off x="4495798" y="4400887"/>
              <a:ext cx="228600" cy="152400"/>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3996666">
              <a:off x="4115812" y="3716557"/>
              <a:ext cx="228600" cy="152400"/>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10800000">
              <a:off x="3733800" y="4419600"/>
              <a:ext cx="228600" cy="152400"/>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7434723">
              <a:off x="4279908" y="3261571"/>
              <a:ext cx="228600" cy="152400"/>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5064873">
              <a:off x="4582402" y="5928472"/>
              <a:ext cx="228600" cy="152400"/>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3146120">
              <a:off x="3745376" y="5396930"/>
              <a:ext cx="228600" cy="141779"/>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11487884">
              <a:off x="2756065" y="4821799"/>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10148575">
              <a:off x="4889107" y="3601565"/>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2798117">
              <a:off x="5738068" y="4241244"/>
              <a:ext cx="228600" cy="152400"/>
            </a:xfrm>
            <a:prstGeom prst="right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981836">
              <a:off x="2125172" y="5084395"/>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4333913">
              <a:off x="1618780" y="3233458"/>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21070275">
              <a:off x="4125141" y="5198241"/>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258655">
              <a:off x="3676452" y="4988270"/>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1408803">
              <a:off x="2689583" y="4160505"/>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3197103">
              <a:off x="1996315" y="899180"/>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7643194">
              <a:off x="2267859" y="1269495"/>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rot="11083453">
              <a:off x="1606087" y="1914154"/>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7938791">
              <a:off x="4971992" y="897818"/>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rot="4358623">
              <a:off x="4259727" y="1808228"/>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rot="7263598">
              <a:off x="4712016" y="1363983"/>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7552052">
              <a:off x="4891221" y="1127873"/>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7552052">
              <a:off x="5196021" y="594473"/>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rot="8573843">
              <a:off x="5729421" y="79763"/>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11566019">
              <a:off x="4052613" y="4519175"/>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rot="4095831">
              <a:off x="4342211" y="4172993"/>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Arrow 75"/>
            <p:cNvSpPr/>
            <p:nvPr/>
          </p:nvSpPr>
          <p:spPr>
            <a:xfrm rot="6404585">
              <a:off x="4106397" y="3179405"/>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Arrow 76"/>
            <p:cNvSpPr/>
            <p:nvPr/>
          </p:nvSpPr>
          <p:spPr>
            <a:xfrm rot="5400000">
              <a:off x="4411198" y="2188807"/>
              <a:ext cx="228600" cy="152400"/>
            </a:xfrm>
            <a:prstGeom prst="rightArrow">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rot="10019220">
              <a:off x="2989761" y="4860764"/>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p:cNvSpPr/>
            <p:nvPr/>
          </p:nvSpPr>
          <p:spPr>
            <a:xfrm rot="4333913">
              <a:off x="3117346" y="4399302"/>
              <a:ext cx="228600" cy="15240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Arrow 79"/>
            <p:cNvSpPr/>
            <p:nvPr/>
          </p:nvSpPr>
          <p:spPr>
            <a:xfrm rot="8768828">
              <a:off x="3528271" y="1574755"/>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rot="13577802">
              <a:off x="2458158" y="744880"/>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rot="19388264">
              <a:off x="1623061" y="662934"/>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Arrow 83"/>
            <p:cNvSpPr/>
            <p:nvPr/>
          </p:nvSpPr>
          <p:spPr>
            <a:xfrm rot="13461434">
              <a:off x="2992497" y="1353594"/>
              <a:ext cx="228600" cy="152400"/>
            </a:xfrm>
            <a:prstGeom prst="rightArrow">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rot="6585415">
              <a:off x="3272651" y="4552929"/>
              <a:ext cx="228600" cy="152400"/>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p:cNvSpPr/>
            <p:nvPr/>
          </p:nvSpPr>
          <p:spPr>
            <a:xfrm rot="805291">
              <a:off x="4050175" y="5701731"/>
              <a:ext cx="228600" cy="141779"/>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rot="19459355">
              <a:off x="3332999" y="5123506"/>
              <a:ext cx="228600" cy="141779"/>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183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43338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57600"/>
            <a:ext cx="77247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243512"/>
            <a:ext cx="8229600" cy="12618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Instructions for Estimating Riders versus Time</a:t>
            </a:r>
          </a:p>
          <a:p>
            <a:endParaRPr lang="en-US" sz="2000" dirty="0" smtClean="0"/>
          </a:p>
          <a:p>
            <a:pPr marL="342900" indent="-342900">
              <a:buFont typeface="+mj-lt"/>
              <a:buAutoNum type="arabicPeriod" startAt="18"/>
            </a:pPr>
            <a:r>
              <a:rPr lang="en-US" sz="1600" dirty="0" smtClean="0"/>
              <a:t>For each rest stop, use the First and Last times at each route to draw a colored bar along a time line, as shown below.  Each cell is a half hour.</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266" y="1524000"/>
            <a:ext cx="43338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334000"/>
            <a:ext cx="77247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3352800"/>
            <a:ext cx="1905000" cy="381000"/>
          </a:xfrm>
          <a:prstGeom prst="rect">
            <a:avLst/>
          </a:prstGeom>
          <a:noFill/>
        </p:spPr>
        <p:txBody>
          <a:bodyPr wrap="square" rtlCol="0">
            <a:spAutoFit/>
          </a:bodyPr>
          <a:lstStyle/>
          <a:p>
            <a:r>
              <a:rPr lang="en-US" dirty="0" smtClean="0"/>
              <a:t>San Martin</a:t>
            </a:r>
            <a:endParaRPr lang="en-US" dirty="0"/>
          </a:p>
        </p:txBody>
      </p:sp>
      <p:sp>
        <p:nvSpPr>
          <p:cNvPr id="9" name="TextBox 8"/>
          <p:cNvSpPr txBox="1"/>
          <p:nvPr/>
        </p:nvSpPr>
        <p:spPr>
          <a:xfrm>
            <a:off x="990600" y="5029200"/>
            <a:ext cx="1905000" cy="381000"/>
          </a:xfrm>
          <a:prstGeom prst="rect">
            <a:avLst/>
          </a:prstGeom>
          <a:noFill/>
        </p:spPr>
        <p:txBody>
          <a:bodyPr wrap="square" rtlCol="0">
            <a:spAutoFit/>
          </a:bodyPr>
          <a:lstStyle/>
          <a:p>
            <a:r>
              <a:rPr lang="en-US" dirty="0" err="1" smtClean="0"/>
              <a:t>Chictactac</a:t>
            </a:r>
            <a:r>
              <a:rPr lang="en-US" dirty="0" smtClean="0"/>
              <a:t> Adams</a:t>
            </a:r>
            <a:endParaRPr lang="en-US" dirty="0"/>
          </a:p>
        </p:txBody>
      </p:sp>
    </p:spTree>
    <p:extLst>
      <p:ext uri="{BB962C8B-B14F-4D97-AF65-F5344CB8AC3E}">
        <p14:creationId xmlns:p14="http://schemas.microsoft.com/office/powerpoint/2010/main" val="427287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3512"/>
            <a:ext cx="8229600" cy="12618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Instructions for Estimating Riders versus Time</a:t>
            </a:r>
          </a:p>
          <a:p>
            <a:endParaRPr lang="en-US" sz="2000" dirty="0" smtClean="0"/>
          </a:p>
          <a:p>
            <a:pPr marL="342900" indent="-342900">
              <a:buFont typeface="+mj-lt"/>
              <a:buAutoNum type="arabicPeriod" startAt="19"/>
            </a:pPr>
            <a:r>
              <a:rPr lang="en-US" sz="1600" dirty="0" smtClean="0"/>
              <a:t>Assume a bell-curve distribution of riders, where the total adds up to 1.000</a:t>
            </a:r>
          </a:p>
          <a:p>
            <a:pPr marL="342900" indent="-342900">
              <a:buFont typeface="+mj-lt"/>
              <a:buAutoNum type="arabicPeriod" startAt="19"/>
            </a:pPr>
            <a:r>
              <a:rPr lang="en-US" sz="1600" dirty="0" smtClean="0"/>
              <a:t>Count the number of half-hour cells, then use that to determine the riders for each half hour</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47800"/>
            <a:ext cx="4143375" cy="178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3352800"/>
            <a:ext cx="82296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21"/>
            </a:pPr>
            <a:r>
              <a:rPr lang="en-US" sz="1600" dirty="0" smtClean="0"/>
              <a:t>Use registration data to get percentage of riders for each route, then scale up to get total riders</a:t>
            </a:r>
            <a:endParaRPr lang="en-US"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962400"/>
            <a:ext cx="71437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39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3512"/>
            <a:ext cx="82296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Instructions for Estimating Riders versus Time</a:t>
            </a:r>
          </a:p>
          <a:p>
            <a:endParaRPr lang="en-US" sz="2000" dirty="0" smtClean="0"/>
          </a:p>
          <a:p>
            <a:pPr marL="342900" indent="-342900">
              <a:buFont typeface="+mj-lt"/>
              <a:buAutoNum type="arabicPeriod" startAt="22"/>
            </a:pPr>
            <a:r>
              <a:rPr lang="en-US" sz="1600" dirty="0" smtClean="0"/>
              <a:t>Multiply number of riders for each route by the percentage for each half hour</a:t>
            </a:r>
            <a:endParaRPr lang="en-US" sz="16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9067800" cy="168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962400"/>
            <a:ext cx="9067800" cy="170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1295400"/>
            <a:ext cx="1905000" cy="381000"/>
          </a:xfrm>
          <a:prstGeom prst="rect">
            <a:avLst/>
          </a:prstGeom>
          <a:noFill/>
        </p:spPr>
        <p:txBody>
          <a:bodyPr wrap="square" rtlCol="0">
            <a:spAutoFit/>
          </a:bodyPr>
          <a:lstStyle/>
          <a:p>
            <a:r>
              <a:rPr lang="en-US" dirty="0" smtClean="0"/>
              <a:t>San Martin</a:t>
            </a:r>
            <a:endParaRPr lang="en-US" dirty="0"/>
          </a:p>
        </p:txBody>
      </p:sp>
      <p:sp>
        <p:nvSpPr>
          <p:cNvPr id="10" name="TextBox 9"/>
          <p:cNvSpPr txBox="1"/>
          <p:nvPr/>
        </p:nvSpPr>
        <p:spPr>
          <a:xfrm>
            <a:off x="762000" y="3657600"/>
            <a:ext cx="1905000" cy="381000"/>
          </a:xfrm>
          <a:prstGeom prst="rect">
            <a:avLst/>
          </a:prstGeom>
          <a:noFill/>
        </p:spPr>
        <p:txBody>
          <a:bodyPr wrap="square" rtlCol="0">
            <a:spAutoFit/>
          </a:bodyPr>
          <a:lstStyle/>
          <a:p>
            <a:r>
              <a:rPr lang="en-US" dirty="0" err="1" smtClean="0"/>
              <a:t>Chictactac</a:t>
            </a:r>
            <a:r>
              <a:rPr lang="en-US" dirty="0" smtClean="0"/>
              <a:t> Adams</a:t>
            </a:r>
            <a:endParaRPr lang="en-US" dirty="0"/>
          </a:p>
        </p:txBody>
      </p:sp>
    </p:spTree>
    <p:extLst>
      <p:ext uri="{BB962C8B-B14F-4D97-AF65-F5344CB8AC3E}">
        <p14:creationId xmlns:p14="http://schemas.microsoft.com/office/powerpoint/2010/main" val="2318316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644</Words>
  <Application>Microsoft Office PowerPoint</Application>
  <PresentationFormat>On-screen Show (4:3)</PresentationFormat>
  <Paragraphs>92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Closure Contingency Plan  for Willow Springs</dc:title>
  <dc:creator>e36915</dc:creator>
  <cp:lastModifiedBy>Donny</cp:lastModifiedBy>
  <cp:revision>67</cp:revision>
  <cp:lastPrinted>2019-12-11T06:57:27Z</cp:lastPrinted>
  <dcterms:created xsi:type="dcterms:W3CDTF">2017-03-29T12:55:56Z</dcterms:created>
  <dcterms:modified xsi:type="dcterms:W3CDTF">2022-02-10T21:41:11Z</dcterms:modified>
</cp:coreProperties>
</file>