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8EC0"/>
    <a:srgbClr val="FF2F9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4"/>
    <p:restoredTop sz="96127"/>
  </p:normalViewPr>
  <p:slideViewPr>
    <p:cSldViewPr snapToGrid="0" snapToObjects="1">
      <p:cViewPr varScale="1">
        <p:scale>
          <a:sx n="103" d="100"/>
          <a:sy n="103" d="100"/>
        </p:scale>
        <p:origin x="192" y="5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D1A5-C001-5F4A-BAB8-59BD441AB479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E4669-0ACB-054A-870B-759DB9102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4669-0ACB-054A-870B-759DB9102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4669-0ACB-054A-870B-759DB9102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EF04A4-003D-9C46-9FEB-4A93D1601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80" t="39686" r="17689" b="20060"/>
          <a:stretch/>
        </p:blipFill>
        <p:spPr>
          <a:xfrm>
            <a:off x="4979773" y="176941"/>
            <a:ext cx="6944497" cy="6433923"/>
          </a:xfrm>
          <a:prstGeom prst="rect">
            <a:avLst/>
          </a:prstGeom>
        </p:spPr>
      </p:pic>
      <p:sp>
        <p:nvSpPr>
          <p:cNvPr id="6" name="4-Point Star 5">
            <a:extLst>
              <a:ext uri="{FF2B5EF4-FFF2-40B4-BE49-F238E27FC236}">
                <a16:creationId xmlns:a16="http://schemas.microsoft.com/office/drawing/2014/main" id="{65EFA61A-602B-DA42-A15A-914E70A3424E}"/>
              </a:ext>
            </a:extLst>
          </p:cNvPr>
          <p:cNvSpPr/>
          <p:nvPr/>
        </p:nvSpPr>
        <p:spPr>
          <a:xfrm>
            <a:off x="10497649" y="599835"/>
            <a:ext cx="691116" cy="691116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EB77F-B10F-B84D-9CAB-A0621A9F9700}"/>
              </a:ext>
            </a:extLst>
          </p:cNvPr>
          <p:cNvSpPr txBox="1"/>
          <p:nvPr/>
        </p:nvSpPr>
        <p:spPr>
          <a:xfrm>
            <a:off x="10667185" y="29521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F28B4-462B-A748-8AE5-782CBF65309E}"/>
              </a:ext>
            </a:extLst>
          </p:cNvPr>
          <p:cNvSpPr txBox="1"/>
          <p:nvPr/>
        </p:nvSpPr>
        <p:spPr>
          <a:xfrm>
            <a:off x="10684668" y="114289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B0DBB-1844-2044-AF96-D94B3721C5F3}"/>
              </a:ext>
            </a:extLst>
          </p:cNvPr>
          <p:cNvSpPr txBox="1"/>
          <p:nvPr/>
        </p:nvSpPr>
        <p:spPr>
          <a:xfrm>
            <a:off x="10699583" y="4917681"/>
            <a:ext cx="114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Enter/Exit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30B31B-E965-074E-8627-03A3A4BBAC90}"/>
              </a:ext>
            </a:extLst>
          </p:cNvPr>
          <p:cNvSpPr txBox="1"/>
          <p:nvPr/>
        </p:nvSpPr>
        <p:spPr>
          <a:xfrm>
            <a:off x="313112" y="335845"/>
            <a:ext cx="44407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2025</a:t>
            </a:r>
            <a:r>
              <a:rPr lang="en-US" sz="1600" dirty="0"/>
              <a:t> Layout for San Martin Rest Stop</a:t>
            </a:r>
          </a:p>
          <a:p>
            <a:r>
              <a:rPr lang="en-US" sz="1600" dirty="0"/>
              <a:t>Changes from 2024: moved arch, </a:t>
            </a:r>
            <a:r>
              <a:rPr lang="en-US" sz="1600"/>
              <a:t>rider counter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Next to </a:t>
            </a:r>
            <a:r>
              <a:rPr lang="en-US" sz="1600" dirty="0" err="1"/>
              <a:t>Llgas</a:t>
            </a:r>
            <a:r>
              <a:rPr lang="en-US" sz="1600" dirty="0"/>
              <a:t> Road (East Side): </a:t>
            </a:r>
          </a:p>
          <a:p>
            <a:r>
              <a:rPr lang="en-US" sz="1600" dirty="0">
                <a:solidFill>
                  <a:srgbClr val="00B0F0"/>
                </a:solidFill>
              </a:rPr>
              <a:t>Water Pallets</a:t>
            </a: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5-Gallon Igloo H2O and Gatorade Dispensers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Electric Generator behind arch</a:t>
            </a:r>
          </a:p>
          <a:p>
            <a:r>
              <a:rPr lang="en-US" sz="1600" dirty="0">
                <a:solidFill>
                  <a:srgbClr val="00B050"/>
                </a:solidFill>
              </a:rPr>
              <a:t>Food Prep Tent: 10x20 flat top with walls</a:t>
            </a:r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>
                <a:solidFill>
                  <a:srgbClr val="92D050"/>
                </a:solidFill>
              </a:rPr>
              <a:t>Food Tables, next to Food Prep Tent (10x20’, peaked tent, no walls)</a:t>
            </a:r>
            <a:endParaRPr lang="en-US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Bike Mechanics (10x10, tented)</a:t>
            </a:r>
            <a:endParaRPr lang="en-US" sz="1600" dirty="0"/>
          </a:p>
          <a:p>
            <a:r>
              <a:rPr lang="en-US" sz="1600" dirty="0"/>
              <a:t>Bike Racks (no tent)</a:t>
            </a:r>
          </a:p>
          <a:p>
            <a:endParaRPr lang="en-US" sz="1600" dirty="0"/>
          </a:p>
          <a:p>
            <a:r>
              <a:rPr lang="en-US" sz="1600" dirty="0"/>
              <a:t>Next to PBM (West Side):</a:t>
            </a:r>
          </a:p>
          <a:p>
            <a:r>
              <a:rPr lang="en-US" sz="1600" dirty="0"/>
              <a:t>16’ truck (facing North)</a:t>
            </a:r>
          </a:p>
          <a:p>
            <a:r>
              <a:rPr lang="en-US" sz="1600" dirty="0"/>
              <a:t>stackable chairs for volunteers (6)</a:t>
            </a:r>
          </a:p>
          <a:p>
            <a:r>
              <a:rPr lang="en-US" sz="1600" dirty="0"/>
              <a:t>Loudspeaker (on truck) for </a:t>
            </a:r>
            <a:r>
              <a:rPr lang="en-US" sz="1600" dirty="0" err="1"/>
              <a:t>mardi</a:t>
            </a:r>
            <a:r>
              <a:rPr lang="en-US" sz="1600" dirty="0"/>
              <a:t> gras music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7030A0"/>
                </a:solidFill>
                <a:highlight>
                  <a:srgbClr val="FFFF00"/>
                </a:highlight>
              </a:rPr>
              <a:t>Rider Counters: N-side entrance</a:t>
            </a:r>
          </a:p>
          <a:p>
            <a:r>
              <a:rPr lang="en-US" sz="1600" dirty="0">
                <a:solidFill>
                  <a:srgbClr val="FF8EC0"/>
                </a:solidFill>
              </a:rPr>
              <a:t>Ham Radio: PBM Side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/>
              <a:t>South End of Parking Lot:</a:t>
            </a:r>
          </a:p>
          <a:p>
            <a:r>
              <a:rPr lang="en-US" sz="1600" dirty="0"/>
              <a:t>2 bike racks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Porta-Potties and Hand-Washing Station</a:t>
            </a:r>
            <a:endParaRPr lang="en-US" sz="1600" dirty="0"/>
          </a:p>
        </p:txBody>
      </p:sp>
      <p:sp>
        <p:nvSpPr>
          <p:cNvPr id="2" name="Bent-Up Arrow 1">
            <a:extLst>
              <a:ext uri="{FF2B5EF4-FFF2-40B4-BE49-F238E27FC236}">
                <a16:creationId xmlns:a16="http://schemas.microsoft.com/office/drawing/2014/main" id="{D1E33929-E3DC-6253-0137-8AC5A5499167}"/>
              </a:ext>
            </a:extLst>
          </p:cNvPr>
          <p:cNvSpPr/>
          <p:nvPr/>
        </p:nvSpPr>
        <p:spPr>
          <a:xfrm rot="14701905">
            <a:off x="11196440" y="5306791"/>
            <a:ext cx="410842" cy="459138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4380A7F6-8681-F330-2698-9854EABD5AD1}"/>
              </a:ext>
            </a:extLst>
          </p:cNvPr>
          <p:cNvSpPr/>
          <p:nvPr/>
        </p:nvSpPr>
        <p:spPr>
          <a:xfrm rot="20123946" flipV="1">
            <a:off x="8675770" y="1270291"/>
            <a:ext cx="410842" cy="466811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6ECCE-9D95-247D-75DC-4029A6E1F95A}"/>
              </a:ext>
            </a:extLst>
          </p:cNvPr>
          <p:cNvSpPr/>
          <p:nvPr/>
        </p:nvSpPr>
        <p:spPr>
          <a:xfrm rot="4046576">
            <a:off x="8951140" y="2427049"/>
            <a:ext cx="768285" cy="26999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Food Prep Tent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629EF3-16F8-271F-8EAD-694DC48E06A8}"/>
              </a:ext>
            </a:extLst>
          </p:cNvPr>
          <p:cNvSpPr/>
          <p:nvPr/>
        </p:nvSpPr>
        <p:spPr>
          <a:xfrm rot="4046576">
            <a:off x="9241668" y="3127526"/>
            <a:ext cx="768285" cy="256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Food Serv Tables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9D2CF0-F159-B7B9-C926-638C8F573DE9}"/>
              </a:ext>
            </a:extLst>
          </p:cNvPr>
          <p:cNvSpPr/>
          <p:nvPr/>
        </p:nvSpPr>
        <p:spPr>
          <a:xfrm rot="4046576">
            <a:off x="8514204" y="1385313"/>
            <a:ext cx="768285" cy="28447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Water</a:t>
            </a:r>
          </a:p>
          <a:p>
            <a:pPr algn="ctr"/>
            <a:r>
              <a:rPr lang="en-US" sz="1050" dirty="0"/>
              <a:t>Gatorade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FCA4FB-65A5-0459-5204-228466E2A91C}"/>
              </a:ext>
            </a:extLst>
          </p:cNvPr>
          <p:cNvSpPr/>
          <p:nvPr/>
        </p:nvSpPr>
        <p:spPr>
          <a:xfrm rot="20405104">
            <a:off x="10267010" y="5940866"/>
            <a:ext cx="768285" cy="2984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Porta-Potties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8DDD0-0595-E0A8-CE95-769F34C8E4C6}"/>
              </a:ext>
            </a:extLst>
          </p:cNvPr>
          <p:cNvSpPr/>
          <p:nvPr/>
        </p:nvSpPr>
        <p:spPr>
          <a:xfrm rot="4046576">
            <a:off x="9530876" y="3803829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Bike Racks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BABFF9-8B73-78A9-C4F4-81CA80A651E1}"/>
              </a:ext>
            </a:extLst>
          </p:cNvPr>
          <p:cNvSpPr/>
          <p:nvPr/>
        </p:nvSpPr>
        <p:spPr>
          <a:xfrm rot="4046576">
            <a:off x="8325795" y="765186"/>
            <a:ext cx="584693" cy="28447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Water</a:t>
            </a:r>
          </a:p>
          <a:p>
            <a:pPr algn="ctr"/>
            <a:r>
              <a:rPr lang="en-US" sz="1000" dirty="0"/>
              <a:t>Pallets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C0C88-8C1D-1CCF-D448-AA6C26E8A639}"/>
              </a:ext>
            </a:extLst>
          </p:cNvPr>
          <p:cNvSpPr txBox="1"/>
          <p:nvPr/>
        </p:nvSpPr>
        <p:spPr>
          <a:xfrm>
            <a:off x="10550486" y="4295655"/>
            <a:ext cx="780342" cy="30777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Counter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F4AE3F-E101-C77F-D1ED-E82C21E983E1}"/>
              </a:ext>
            </a:extLst>
          </p:cNvPr>
          <p:cNvSpPr txBox="1"/>
          <p:nvPr/>
        </p:nvSpPr>
        <p:spPr>
          <a:xfrm>
            <a:off x="7921697" y="4161046"/>
            <a:ext cx="12314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8EC0"/>
                </a:solidFill>
              </a:rPr>
              <a:t>Ham Radio</a:t>
            </a:r>
          </a:p>
        </p:txBody>
      </p:sp>
      <p:pic>
        <p:nvPicPr>
          <p:cNvPr id="9" name="Graphic 8" descr="Director's Chair with solid fill">
            <a:extLst>
              <a:ext uri="{FF2B5EF4-FFF2-40B4-BE49-F238E27FC236}">
                <a16:creationId xmlns:a16="http://schemas.microsoft.com/office/drawing/2014/main" id="{8BE99EE9-714F-36E3-C907-6B69C48F3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8862" y="4654022"/>
            <a:ext cx="484579" cy="484579"/>
          </a:xfrm>
          <a:prstGeom prst="rect">
            <a:avLst/>
          </a:prstGeom>
        </p:spPr>
      </p:pic>
      <p:pic>
        <p:nvPicPr>
          <p:cNvPr id="11" name="Graphic 10" descr="Satellite dish outline">
            <a:extLst>
              <a:ext uri="{FF2B5EF4-FFF2-40B4-BE49-F238E27FC236}">
                <a16:creationId xmlns:a16="http://schemas.microsoft.com/office/drawing/2014/main" id="{07808081-9BB4-8F03-0B08-2D4D9166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0837" y="4114778"/>
            <a:ext cx="457200" cy="4572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14C5AD7-D889-5907-8964-2D503BE19749}"/>
              </a:ext>
            </a:extLst>
          </p:cNvPr>
          <p:cNvSpPr/>
          <p:nvPr/>
        </p:nvSpPr>
        <p:spPr>
          <a:xfrm rot="4046576">
            <a:off x="7669108" y="1444739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16’ Truck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8E9418-8C47-5B2A-9A2A-A6FD48A9B2AE}"/>
              </a:ext>
            </a:extLst>
          </p:cNvPr>
          <p:cNvSpPr/>
          <p:nvPr/>
        </p:nvSpPr>
        <p:spPr>
          <a:xfrm rot="4046576">
            <a:off x="8059384" y="2362897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Chairs</a:t>
            </a:r>
          </a:p>
        </p:txBody>
      </p:sp>
      <p:sp>
        <p:nvSpPr>
          <p:cNvPr id="33" name="Bent-Up Arrow 32">
            <a:extLst>
              <a:ext uri="{FF2B5EF4-FFF2-40B4-BE49-F238E27FC236}">
                <a16:creationId xmlns:a16="http://schemas.microsoft.com/office/drawing/2014/main" id="{C08FB86C-BB52-EFF7-92F0-47C4ABA60CD8}"/>
              </a:ext>
            </a:extLst>
          </p:cNvPr>
          <p:cNvSpPr/>
          <p:nvPr/>
        </p:nvSpPr>
        <p:spPr>
          <a:xfrm rot="20123946" flipV="1">
            <a:off x="11216073" y="5558948"/>
            <a:ext cx="410842" cy="466811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076E4877-2C59-4B3B-E69D-8FF54A93AE70}"/>
              </a:ext>
            </a:extLst>
          </p:cNvPr>
          <p:cNvSpPr/>
          <p:nvPr/>
        </p:nvSpPr>
        <p:spPr>
          <a:xfrm>
            <a:off x="8701008" y="1993295"/>
            <a:ext cx="350882" cy="412178"/>
          </a:xfrm>
          <a:prstGeom prst="blockArc">
            <a:avLst>
              <a:gd name="adj1" fmla="val 10800000"/>
              <a:gd name="adj2" fmla="val 654828"/>
              <a:gd name="adj3" fmla="val 26385"/>
            </a:avLst>
          </a:prstGeom>
          <a:gradFill flip="none" rotWithShape="1">
            <a:gsLst>
              <a:gs pos="33000">
                <a:srgbClr val="FF0000"/>
              </a:gs>
              <a:gs pos="49000">
                <a:srgbClr val="FF9300"/>
              </a:gs>
              <a:gs pos="73000">
                <a:srgbClr val="00B050"/>
              </a:gs>
              <a:gs pos="64000">
                <a:srgbClr val="FFFF00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86C325-90F4-2483-45FB-57B66578D79C}"/>
              </a:ext>
            </a:extLst>
          </p:cNvPr>
          <p:cNvSpPr/>
          <p:nvPr/>
        </p:nvSpPr>
        <p:spPr>
          <a:xfrm rot="4046576">
            <a:off x="9813943" y="4521632"/>
            <a:ext cx="768285" cy="306130"/>
          </a:xfrm>
          <a:prstGeom prst="rect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Bike Mech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023F35-22A5-1187-EDC9-01D1F149427B}"/>
              </a:ext>
            </a:extLst>
          </p:cNvPr>
          <p:cNvSpPr/>
          <p:nvPr/>
        </p:nvSpPr>
        <p:spPr>
          <a:xfrm rot="4046576">
            <a:off x="8325787" y="2892603"/>
            <a:ext cx="624721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Speaker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0D84A-6779-DDAF-0BE1-173FF5996E4E}"/>
              </a:ext>
            </a:extLst>
          </p:cNvPr>
          <p:cNvSpPr txBox="1"/>
          <p:nvPr/>
        </p:nvSpPr>
        <p:spPr>
          <a:xfrm>
            <a:off x="8976802" y="1865959"/>
            <a:ext cx="14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Arch (photos)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462DE-836D-14B2-21E9-EE4A145116BF}"/>
              </a:ext>
            </a:extLst>
          </p:cNvPr>
          <p:cNvSpPr/>
          <p:nvPr/>
        </p:nvSpPr>
        <p:spPr>
          <a:xfrm rot="20220246">
            <a:off x="10039576" y="5559733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2 Bike Racks</a:t>
            </a:r>
          </a:p>
        </p:txBody>
      </p:sp>
    </p:spTree>
    <p:extLst>
      <p:ext uri="{BB962C8B-B14F-4D97-AF65-F5344CB8AC3E}">
        <p14:creationId xmlns:p14="http://schemas.microsoft.com/office/powerpoint/2010/main" val="10984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EF04A4-003D-9C46-9FEB-4A93D1601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80" t="39686" r="17689" b="20060"/>
          <a:stretch/>
        </p:blipFill>
        <p:spPr>
          <a:xfrm>
            <a:off x="4979773" y="176941"/>
            <a:ext cx="6944497" cy="6433923"/>
          </a:xfrm>
          <a:prstGeom prst="rect">
            <a:avLst/>
          </a:prstGeom>
        </p:spPr>
      </p:pic>
      <p:sp>
        <p:nvSpPr>
          <p:cNvPr id="6" name="4-Point Star 5">
            <a:extLst>
              <a:ext uri="{FF2B5EF4-FFF2-40B4-BE49-F238E27FC236}">
                <a16:creationId xmlns:a16="http://schemas.microsoft.com/office/drawing/2014/main" id="{65EFA61A-602B-DA42-A15A-914E70A3424E}"/>
              </a:ext>
            </a:extLst>
          </p:cNvPr>
          <p:cNvSpPr/>
          <p:nvPr/>
        </p:nvSpPr>
        <p:spPr>
          <a:xfrm>
            <a:off x="9548037" y="1807535"/>
            <a:ext cx="691116" cy="691116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EB77F-B10F-B84D-9CAB-A0621A9F9700}"/>
              </a:ext>
            </a:extLst>
          </p:cNvPr>
          <p:cNvSpPr txBox="1"/>
          <p:nvPr/>
        </p:nvSpPr>
        <p:spPr>
          <a:xfrm>
            <a:off x="9731021" y="1438203"/>
            <a:ext cx="333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F28B4-462B-A748-8AE5-782CBF65309E}"/>
              </a:ext>
            </a:extLst>
          </p:cNvPr>
          <p:cNvSpPr txBox="1"/>
          <p:nvPr/>
        </p:nvSpPr>
        <p:spPr>
          <a:xfrm>
            <a:off x="9726722" y="2525389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B0DBB-1844-2044-AF96-D94B3721C5F3}"/>
              </a:ext>
            </a:extLst>
          </p:cNvPr>
          <p:cNvSpPr txBox="1"/>
          <p:nvPr/>
        </p:nvSpPr>
        <p:spPr>
          <a:xfrm>
            <a:off x="11041165" y="4393474"/>
            <a:ext cx="760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Bikers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30B31B-E965-074E-8627-03A3A4BBAC90}"/>
              </a:ext>
            </a:extLst>
          </p:cNvPr>
          <p:cNvSpPr txBox="1"/>
          <p:nvPr/>
        </p:nvSpPr>
        <p:spPr>
          <a:xfrm>
            <a:off x="313112" y="335845"/>
            <a:ext cx="44407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2023</a:t>
            </a:r>
            <a:r>
              <a:rPr lang="en-US" sz="1600" dirty="0"/>
              <a:t> Layout for San Martin Rest Stop</a:t>
            </a:r>
          </a:p>
          <a:p>
            <a:r>
              <a:rPr lang="en-US" sz="1600" dirty="0"/>
              <a:t>2023 Change: Exchange Bike Racks and Mechanics</a:t>
            </a:r>
          </a:p>
          <a:p>
            <a:endParaRPr lang="en-US" sz="1600" dirty="0"/>
          </a:p>
          <a:p>
            <a:r>
              <a:rPr lang="en-US" sz="1600" dirty="0"/>
              <a:t>Next to </a:t>
            </a:r>
            <a:r>
              <a:rPr lang="en-US" sz="1600" dirty="0" err="1"/>
              <a:t>Llgas</a:t>
            </a:r>
            <a:r>
              <a:rPr lang="en-US" sz="1600" dirty="0"/>
              <a:t> Road (East Side): </a:t>
            </a:r>
          </a:p>
          <a:p>
            <a:r>
              <a:rPr lang="en-US" sz="1600" dirty="0">
                <a:solidFill>
                  <a:srgbClr val="00B0F0"/>
                </a:solidFill>
              </a:rPr>
              <a:t>Water Pallets</a:t>
            </a:r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5-Gallon Igloo H2O and Gatorade Dispensers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(not tented)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Generator behind Igloos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Food Prep Tent: along street side</a:t>
            </a:r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>
                <a:solidFill>
                  <a:srgbClr val="92D050"/>
                </a:solidFill>
              </a:rPr>
              <a:t>Food Tables, sandwiches next to Food Prep Tent (tented)</a:t>
            </a:r>
            <a:endParaRPr lang="en-US" sz="1600" dirty="0">
              <a:solidFill>
                <a:srgbClr val="FF2F92"/>
              </a:solidFill>
            </a:endParaRPr>
          </a:p>
          <a:p>
            <a:r>
              <a:rPr lang="en-US" sz="1600" dirty="0"/>
              <a:t>Bike Racks (no tent)</a:t>
            </a:r>
          </a:p>
          <a:p>
            <a:r>
              <a:rPr lang="en-US" sz="1600" dirty="0"/>
              <a:t>(space)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Bike Mechanics (tented, away from loudspeakers)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Next to PBM (West Side):</a:t>
            </a:r>
          </a:p>
          <a:p>
            <a:r>
              <a:rPr lang="en-US" sz="1600" dirty="0"/>
              <a:t>16’ truck</a:t>
            </a:r>
          </a:p>
          <a:p>
            <a:r>
              <a:rPr lang="en-US" sz="1600" dirty="0"/>
              <a:t>10 stackable chairs</a:t>
            </a:r>
          </a:p>
          <a:p>
            <a:r>
              <a:rPr lang="en-US" sz="1600" dirty="0"/>
              <a:t>Loudspeaker</a:t>
            </a:r>
          </a:p>
          <a:p>
            <a:r>
              <a:rPr lang="en-US" sz="1600" dirty="0"/>
              <a:t>(space)</a:t>
            </a:r>
          </a:p>
          <a:p>
            <a:r>
              <a:rPr lang="en-US" sz="1600" dirty="0">
                <a:solidFill>
                  <a:srgbClr val="7030A0"/>
                </a:solidFill>
              </a:rPr>
              <a:t>Rider Counters: PBM Side</a:t>
            </a:r>
          </a:p>
          <a:p>
            <a:r>
              <a:rPr lang="en-US" sz="1600" dirty="0">
                <a:solidFill>
                  <a:srgbClr val="FF8EC0"/>
                </a:solidFill>
              </a:rPr>
              <a:t>Ham Radio: Next to Counters, PBM Side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/>
              <a:t>South End of Parking Lot: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Porta-Potties and Hand-Washing Station</a:t>
            </a:r>
            <a:endParaRPr lang="en-US" sz="1600" dirty="0"/>
          </a:p>
        </p:txBody>
      </p:sp>
      <p:sp>
        <p:nvSpPr>
          <p:cNvPr id="2" name="Bent-Up Arrow 1">
            <a:extLst>
              <a:ext uri="{FF2B5EF4-FFF2-40B4-BE49-F238E27FC236}">
                <a16:creationId xmlns:a16="http://schemas.microsoft.com/office/drawing/2014/main" id="{D1E33929-E3DC-6253-0137-8AC5A5499167}"/>
              </a:ext>
            </a:extLst>
          </p:cNvPr>
          <p:cNvSpPr/>
          <p:nvPr/>
        </p:nvSpPr>
        <p:spPr>
          <a:xfrm rot="14701905">
            <a:off x="10760974" y="4578621"/>
            <a:ext cx="410842" cy="258392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4380A7F6-8681-F330-2698-9854EABD5AD1}"/>
              </a:ext>
            </a:extLst>
          </p:cNvPr>
          <p:cNvSpPr/>
          <p:nvPr/>
        </p:nvSpPr>
        <p:spPr>
          <a:xfrm rot="20123946" flipV="1">
            <a:off x="8675770" y="1270291"/>
            <a:ext cx="410842" cy="466811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6ECCE-9D95-247D-75DC-4029A6E1F95A}"/>
              </a:ext>
            </a:extLst>
          </p:cNvPr>
          <p:cNvSpPr/>
          <p:nvPr/>
        </p:nvSpPr>
        <p:spPr>
          <a:xfrm rot="4046576">
            <a:off x="8842280" y="2100469"/>
            <a:ext cx="768285" cy="26999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Food Prep Tent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629EF3-16F8-271F-8EAD-694DC48E06A8}"/>
              </a:ext>
            </a:extLst>
          </p:cNvPr>
          <p:cNvSpPr/>
          <p:nvPr/>
        </p:nvSpPr>
        <p:spPr>
          <a:xfrm rot="4046576">
            <a:off x="9132808" y="2800946"/>
            <a:ext cx="768285" cy="256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Food Tables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9D2CF0-F159-B7B9-C926-638C8F573DE9}"/>
              </a:ext>
            </a:extLst>
          </p:cNvPr>
          <p:cNvSpPr/>
          <p:nvPr/>
        </p:nvSpPr>
        <p:spPr>
          <a:xfrm rot="4046576">
            <a:off x="8514204" y="1385313"/>
            <a:ext cx="768285" cy="28447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Water</a:t>
            </a:r>
          </a:p>
          <a:p>
            <a:pPr algn="ctr"/>
            <a:r>
              <a:rPr lang="en-US" sz="1050" dirty="0"/>
              <a:t>Gatorade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FCA4FB-65A5-0459-5204-228466E2A91C}"/>
              </a:ext>
            </a:extLst>
          </p:cNvPr>
          <p:cNvSpPr/>
          <p:nvPr/>
        </p:nvSpPr>
        <p:spPr>
          <a:xfrm rot="20405104">
            <a:off x="10267010" y="5940866"/>
            <a:ext cx="768285" cy="2984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Porta-Potties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8DDD0-0595-E0A8-CE95-769F34C8E4C6}"/>
              </a:ext>
            </a:extLst>
          </p:cNvPr>
          <p:cNvSpPr/>
          <p:nvPr/>
        </p:nvSpPr>
        <p:spPr>
          <a:xfrm rot="4046576">
            <a:off x="9443819" y="3502600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Bike Racks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BABFF9-8B73-78A9-C4F4-81CA80A651E1}"/>
              </a:ext>
            </a:extLst>
          </p:cNvPr>
          <p:cNvSpPr/>
          <p:nvPr/>
        </p:nvSpPr>
        <p:spPr>
          <a:xfrm rot="4046576">
            <a:off x="8325795" y="765186"/>
            <a:ext cx="584693" cy="28447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Water</a:t>
            </a:r>
          </a:p>
          <a:p>
            <a:pPr algn="ctr"/>
            <a:r>
              <a:rPr lang="en-US" sz="1000" dirty="0"/>
              <a:t>Pallets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C0C88-8C1D-1CCF-D448-AA6C26E8A639}"/>
              </a:ext>
            </a:extLst>
          </p:cNvPr>
          <p:cNvSpPr txBox="1"/>
          <p:nvPr/>
        </p:nvSpPr>
        <p:spPr>
          <a:xfrm>
            <a:off x="7712455" y="3481973"/>
            <a:ext cx="1037720" cy="646331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Rider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Counters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F4AE3F-E101-C77F-D1ED-E82C21E983E1}"/>
              </a:ext>
            </a:extLst>
          </p:cNvPr>
          <p:cNvSpPr txBox="1"/>
          <p:nvPr/>
        </p:nvSpPr>
        <p:spPr>
          <a:xfrm>
            <a:off x="7921697" y="4161046"/>
            <a:ext cx="123142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8EC0"/>
                </a:solidFill>
              </a:rPr>
              <a:t>Ham Radio</a:t>
            </a:r>
          </a:p>
        </p:txBody>
      </p:sp>
      <p:pic>
        <p:nvPicPr>
          <p:cNvPr id="9" name="Graphic 8" descr="Director's Chair with solid fill">
            <a:extLst>
              <a:ext uri="{FF2B5EF4-FFF2-40B4-BE49-F238E27FC236}">
                <a16:creationId xmlns:a16="http://schemas.microsoft.com/office/drawing/2014/main" id="{8BE99EE9-714F-36E3-C907-6B69C48F3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8801" y="3588854"/>
            <a:ext cx="484579" cy="484579"/>
          </a:xfrm>
          <a:prstGeom prst="rect">
            <a:avLst/>
          </a:prstGeom>
        </p:spPr>
      </p:pic>
      <p:pic>
        <p:nvPicPr>
          <p:cNvPr id="11" name="Graphic 10" descr="Satellite dish outline">
            <a:extLst>
              <a:ext uri="{FF2B5EF4-FFF2-40B4-BE49-F238E27FC236}">
                <a16:creationId xmlns:a16="http://schemas.microsoft.com/office/drawing/2014/main" id="{07808081-9BB4-8F03-0B08-2D4D9166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0837" y="4114778"/>
            <a:ext cx="457200" cy="4572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14C5AD7-D889-5907-8964-2D503BE19749}"/>
              </a:ext>
            </a:extLst>
          </p:cNvPr>
          <p:cNvSpPr/>
          <p:nvPr/>
        </p:nvSpPr>
        <p:spPr>
          <a:xfrm rot="4046576">
            <a:off x="7669108" y="1444739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16’ Truck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8E9418-8C47-5B2A-9A2A-A6FD48A9B2AE}"/>
              </a:ext>
            </a:extLst>
          </p:cNvPr>
          <p:cNvSpPr/>
          <p:nvPr/>
        </p:nvSpPr>
        <p:spPr>
          <a:xfrm rot="4046576">
            <a:off x="8059384" y="2362897"/>
            <a:ext cx="768285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Chairs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AADC49-08AD-B71D-7E56-16692B6A48F4}"/>
              </a:ext>
            </a:extLst>
          </p:cNvPr>
          <p:cNvSpPr txBox="1"/>
          <p:nvPr/>
        </p:nvSpPr>
        <p:spPr>
          <a:xfrm>
            <a:off x="9224064" y="90343"/>
            <a:ext cx="760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Bikers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Exit</a:t>
            </a:r>
          </a:p>
        </p:txBody>
      </p:sp>
      <p:sp>
        <p:nvSpPr>
          <p:cNvPr id="33" name="Bent-Up Arrow 32">
            <a:extLst>
              <a:ext uri="{FF2B5EF4-FFF2-40B4-BE49-F238E27FC236}">
                <a16:creationId xmlns:a16="http://schemas.microsoft.com/office/drawing/2014/main" id="{C08FB86C-BB52-EFF7-92F0-47C4ABA60CD8}"/>
              </a:ext>
            </a:extLst>
          </p:cNvPr>
          <p:cNvSpPr/>
          <p:nvPr/>
        </p:nvSpPr>
        <p:spPr>
          <a:xfrm rot="20123946" flipV="1">
            <a:off x="8940164" y="276587"/>
            <a:ext cx="410842" cy="466811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076E4877-2C59-4B3B-E69D-8FF54A93AE70}"/>
              </a:ext>
            </a:extLst>
          </p:cNvPr>
          <p:cNvSpPr/>
          <p:nvPr/>
        </p:nvSpPr>
        <p:spPr>
          <a:xfrm>
            <a:off x="8091400" y="349545"/>
            <a:ext cx="350882" cy="412178"/>
          </a:xfrm>
          <a:prstGeom prst="blockArc">
            <a:avLst>
              <a:gd name="adj1" fmla="val 10800000"/>
              <a:gd name="adj2" fmla="val 121642"/>
              <a:gd name="adj3" fmla="val 11277"/>
            </a:avLst>
          </a:prstGeom>
          <a:gradFill flip="none" rotWithShape="1">
            <a:gsLst>
              <a:gs pos="33000">
                <a:srgbClr val="FF0000"/>
              </a:gs>
              <a:gs pos="49000">
                <a:srgbClr val="FF9300"/>
              </a:gs>
              <a:gs pos="73000">
                <a:srgbClr val="00B050"/>
              </a:gs>
              <a:gs pos="64000">
                <a:srgbClr val="FFFF00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86C325-90F4-2483-45FB-57B66578D79C}"/>
              </a:ext>
            </a:extLst>
          </p:cNvPr>
          <p:cNvSpPr/>
          <p:nvPr/>
        </p:nvSpPr>
        <p:spPr>
          <a:xfrm rot="4046576">
            <a:off x="9771156" y="4190312"/>
            <a:ext cx="768285" cy="306130"/>
          </a:xfrm>
          <a:prstGeom prst="rect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Bike Mech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023F35-22A5-1187-EDC9-01D1F149427B}"/>
              </a:ext>
            </a:extLst>
          </p:cNvPr>
          <p:cNvSpPr/>
          <p:nvPr/>
        </p:nvSpPr>
        <p:spPr>
          <a:xfrm rot="4046576">
            <a:off x="8325787" y="2892603"/>
            <a:ext cx="624721" cy="3061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11530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310</Words>
  <Application>Microsoft Macintosh PowerPoint</Application>
  <PresentationFormat>Widescreen</PresentationFormat>
  <Paragraphs>89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Adler</dc:creator>
  <cp:lastModifiedBy>David Adler</cp:lastModifiedBy>
  <cp:revision>11</cp:revision>
  <dcterms:created xsi:type="dcterms:W3CDTF">2022-03-13T18:45:31Z</dcterms:created>
  <dcterms:modified xsi:type="dcterms:W3CDTF">2025-05-14T17:25:49Z</dcterms:modified>
</cp:coreProperties>
</file>